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58" r:id="rId5"/>
    <p:sldId id="265" r:id="rId6"/>
    <p:sldId id="263" r:id="rId7"/>
    <p:sldId id="266" r:id="rId8"/>
    <p:sldId id="267" r:id="rId9"/>
    <p:sldId id="268" r:id="rId10"/>
    <p:sldId id="270" r:id="rId11"/>
    <p:sldId id="272" r:id="rId12"/>
    <p:sldId id="269" r:id="rId13"/>
    <p:sldId id="276" r:id="rId14"/>
    <p:sldId id="277" r:id="rId15"/>
    <p:sldId id="275" r:id="rId16"/>
    <p:sldId id="278" r:id="rId17"/>
    <p:sldId id="279" r:id="rId18"/>
    <p:sldId id="261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1C3AF8-4B90-4FB1-9589-D54402321EF9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AB14C6-EA95-4496-A557-8CDBB073DB8C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/>
            <a:t>Развивать связную речь </a:t>
          </a:r>
          <a:endParaRPr lang="ru-RU" sz="2000" dirty="0"/>
        </a:p>
      </dgm:t>
    </dgm:pt>
    <dgm:pt modelId="{157AEB45-DFA0-44BC-8EB2-B8AD9DE1393F}" type="parTrans" cxnId="{C138A67D-AEFD-4933-A35A-E9204DA4F913}">
      <dgm:prSet/>
      <dgm:spPr/>
      <dgm:t>
        <a:bodyPr/>
        <a:lstStyle/>
        <a:p>
          <a:endParaRPr lang="ru-RU"/>
        </a:p>
      </dgm:t>
    </dgm:pt>
    <dgm:pt modelId="{53112703-F4F4-4D6D-8055-BB428767145A}" type="sibTrans" cxnId="{C138A67D-AEFD-4933-A35A-E9204DA4F913}">
      <dgm:prSet/>
      <dgm:spPr/>
      <dgm:t>
        <a:bodyPr/>
        <a:lstStyle/>
        <a:p>
          <a:endParaRPr lang="ru-RU"/>
        </a:p>
      </dgm:t>
    </dgm:pt>
    <dgm:pt modelId="{547EAB82-4B96-4694-ACEF-C99077BF64AE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/>
            <a:t>Развивать умение детей с помощью аналогии понимать и рассказывать знакомые стихи и сказки </a:t>
          </a:r>
          <a:endParaRPr lang="ru-RU" sz="1800" dirty="0"/>
        </a:p>
      </dgm:t>
    </dgm:pt>
    <dgm:pt modelId="{2951716A-BC4D-42BF-9631-F84F07B22402}" type="parTrans" cxnId="{977D7C64-F506-4A75-8D8E-623F34633727}">
      <dgm:prSet/>
      <dgm:spPr/>
      <dgm:t>
        <a:bodyPr/>
        <a:lstStyle/>
        <a:p>
          <a:endParaRPr lang="ru-RU"/>
        </a:p>
      </dgm:t>
    </dgm:pt>
    <dgm:pt modelId="{F4F2181C-EA23-4451-A7A7-921CB6112EBA}" type="sibTrans" cxnId="{977D7C64-F506-4A75-8D8E-623F34633727}">
      <dgm:prSet/>
      <dgm:spPr/>
      <dgm:t>
        <a:bodyPr/>
        <a:lstStyle/>
        <a:p>
          <a:endParaRPr lang="ru-RU"/>
        </a:p>
      </dgm:t>
    </dgm:pt>
    <dgm:pt modelId="{B4F4D23A-01D2-4663-AFD6-1EFB973B55D3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/>
            <a:t>Развивать у детей сообразительность, умение сравнивать, выделять существенные признаки.</a:t>
          </a:r>
          <a:r>
            <a:rPr lang="ru-RU" sz="2400" dirty="0" smtClean="0"/>
            <a:t> </a:t>
          </a:r>
          <a:endParaRPr lang="ru-RU" sz="2400" dirty="0"/>
        </a:p>
      </dgm:t>
    </dgm:pt>
    <dgm:pt modelId="{AE58C6B3-4736-458C-A6E7-8C97DBE028C4}" type="parTrans" cxnId="{87FF98A9-F0E8-4A3C-AC7F-CB3D8C8C1660}">
      <dgm:prSet/>
      <dgm:spPr/>
      <dgm:t>
        <a:bodyPr/>
        <a:lstStyle/>
        <a:p>
          <a:endParaRPr lang="ru-RU"/>
        </a:p>
      </dgm:t>
    </dgm:pt>
    <dgm:pt modelId="{1DE7C4F9-E5CE-4DE7-9787-0180A9B740C4}" type="sibTrans" cxnId="{87FF98A9-F0E8-4A3C-AC7F-CB3D8C8C1660}">
      <dgm:prSet/>
      <dgm:spPr/>
      <dgm:t>
        <a:bodyPr/>
        <a:lstStyle/>
        <a:p>
          <a:endParaRPr lang="ru-RU"/>
        </a:p>
      </dgm:t>
    </dgm:pt>
    <dgm:pt modelId="{908F5A5C-111E-4A0C-8682-B8B1C7F4CEFA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/>
            <a:t>Развивать</a:t>
          </a:r>
          <a:r>
            <a:rPr lang="ru-RU" sz="1800" baseline="0" dirty="0" smtClean="0"/>
            <a:t> у детей психические процессы: </a:t>
          </a:r>
        </a:p>
        <a:p>
          <a:r>
            <a:rPr lang="ru-RU" sz="1800" baseline="0" dirty="0" smtClean="0"/>
            <a:t>мышление, воображение, внимание, память.</a:t>
          </a:r>
          <a:endParaRPr lang="ru-RU" sz="1800" dirty="0"/>
        </a:p>
      </dgm:t>
    </dgm:pt>
    <dgm:pt modelId="{1B33263E-C60B-4961-8EE6-8A98E4B4DA44}" type="parTrans" cxnId="{A9E53CF9-A880-46DF-A5F4-7A43AD75D3BB}">
      <dgm:prSet/>
      <dgm:spPr/>
      <dgm:t>
        <a:bodyPr/>
        <a:lstStyle/>
        <a:p>
          <a:endParaRPr lang="ru-RU"/>
        </a:p>
      </dgm:t>
    </dgm:pt>
    <dgm:pt modelId="{145CF9D5-7C54-472C-A248-F4285BBEC775}" type="sibTrans" cxnId="{A9E53CF9-A880-46DF-A5F4-7A43AD75D3BB}">
      <dgm:prSet/>
      <dgm:spPr/>
      <dgm:t>
        <a:bodyPr/>
        <a:lstStyle/>
        <a:p>
          <a:endParaRPr lang="ru-RU"/>
        </a:p>
      </dgm:t>
    </dgm:pt>
    <dgm:pt modelId="{EA4348E2-E3D8-445E-A599-5ECC11799B32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/>
            <a:t>Обучать детей правильному звукопроизношению</a:t>
          </a:r>
          <a:endParaRPr lang="ru-RU" sz="2000" dirty="0"/>
        </a:p>
      </dgm:t>
    </dgm:pt>
    <dgm:pt modelId="{9A93925C-A6A8-4C2C-A6BD-064571F8A1D2}" type="parTrans" cxnId="{5A03992B-63CC-43B2-8842-4B41330E076B}">
      <dgm:prSet/>
      <dgm:spPr/>
      <dgm:t>
        <a:bodyPr/>
        <a:lstStyle/>
        <a:p>
          <a:endParaRPr lang="ru-RU"/>
        </a:p>
      </dgm:t>
    </dgm:pt>
    <dgm:pt modelId="{BAC5E743-563B-4FC7-B7DB-7B32EFDD3D31}" type="sibTrans" cxnId="{5A03992B-63CC-43B2-8842-4B41330E076B}">
      <dgm:prSet/>
      <dgm:spPr/>
      <dgm:t>
        <a:bodyPr/>
        <a:lstStyle/>
        <a:p>
          <a:endParaRPr lang="ru-RU"/>
        </a:p>
      </dgm:t>
    </dgm:pt>
    <dgm:pt modelId="{57D31428-4121-4ABB-977A-85D4B7621F23}" type="pres">
      <dgm:prSet presAssocID="{3D1C3AF8-4B90-4FB1-9589-D54402321EF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C2D48A-C5BC-4FA4-951B-7B84E498CB73}" type="pres">
      <dgm:prSet presAssocID="{17AB14C6-EA95-4496-A557-8CDBB073DB8C}" presName="node" presStyleLbl="node1" presStyleIdx="0" presStyleCnt="5" custLinFactNeighborX="2842" custLinFactNeighborY="-10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45B967-F62D-40D1-89D6-5C60078FB7A2}" type="pres">
      <dgm:prSet presAssocID="{53112703-F4F4-4D6D-8055-BB428767145A}" presName="sibTrans" presStyleCnt="0"/>
      <dgm:spPr/>
    </dgm:pt>
    <dgm:pt modelId="{7B0A2BAE-FA1C-4635-874C-C96468BB26E8}" type="pres">
      <dgm:prSet presAssocID="{547EAB82-4B96-4694-ACEF-C99077BF64AE}" presName="node" presStyleLbl="node1" presStyleIdx="1" presStyleCnt="5" custLinFactNeighborX="3406" custLinFactNeighborY="37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01604-9A45-48D3-98B6-DE5DD4957892}" type="pres">
      <dgm:prSet presAssocID="{F4F2181C-EA23-4451-A7A7-921CB6112EBA}" presName="sibTrans" presStyleCnt="0"/>
      <dgm:spPr/>
    </dgm:pt>
    <dgm:pt modelId="{C140DD88-FDFF-4CA3-B5C5-475E7C54AF93}" type="pres">
      <dgm:prSet presAssocID="{B4F4D23A-01D2-4663-AFD6-1EFB973B55D3}" presName="node" presStyleLbl="node1" presStyleIdx="2" presStyleCnt="5" custLinFactY="5315" custLinFactNeighborX="-297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689BEB-0984-4B37-B56B-125570D56052}" type="pres">
      <dgm:prSet presAssocID="{1DE7C4F9-E5CE-4DE7-9787-0180A9B740C4}" presName="sibTrans" presStyleCnt="0"/>
      <dgm:spPr/>
    </dgm:pt>
    <dgm:pt modelId="{01C66C4D-03E2-46C1-B6CC-C4FA269C2FC1}" type="pres">
      <dgm:prSet presAssocID="{908F5A5C-111E-4A0C-8682-B8B1C7F4CEFA}" presName="node" presStyleLbl="node1" presStyleIdx="3" presStyleCnt="5" custLinFactY="10165" custLinFactNeighborX="496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A1A789-E137-428A-B6B3-E3A3BD563530}" type="pres">
      <dgm:prSet presAssocID="{145CF9D5-7C54-472C-A248-F4285BBEC775}" presName="sibTrans" presStyleCnt="0"/>
      <dgm:spPr/>
    </dgm:pt>
    <dgm:pt modelId="{D29C971D-FF9A-485A-AF76-9CA7C8B9C388}" type="pres">
      <dgm:prSet presAssocID="{EA4348E2-E3D8-445E-A599-5ECC11799B32}" presName="node" presStyleLbl="node1" presStyleIdx="4" presStyleCnt="5" custLinFactY="-22886" custLinFactNeighborX="-269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7D7C64-F506-4A75-8D8E-623F34633727}" srcId="{3D1C3AF8-4B90-4FB1-9589-D54402321EF9}" destId="{547EAB82-4B96-4694-ACEF-C99077BF64AE}" srcOrd="1" destOrd="0" parTransId="{2951716A-BC4D-42BF-9631-F84F07B22402}" sibTransId="{F4F2181C-EA23-4451-A7A7-921CB6112EBA}"/>
    <dgm:cxn modelId="{39BC8F84-D490-4C80-AA21-9497DC9D4966}" type="presOf" srcId="{3D1C3AF8-4B90-4FB1-9589-D54402321EF9}" destId="{57D31428-4121-4ABB-977A-85D4B7621F23}" srcOrd="0" destOrd="0" presId="urn:microsoft.com/office/officeart/2005/8/layout/default#1"/>
    <dgm:cxn modelId="{E1420C47-5B50-4EF1-95D3-FE1778B676DA}" type="presOf" srcId="{908F5A5C-111E-4A0C-8682-B8B1C7F4CEFA}" destId="{01C66C4D-03E2-46C1-B6CC-C4FA269C2FC1}" srcOrd="0" destOrd="0" presId="urn:microsoft.com/office/officeart/2005/8/layout/default#1"/>
    <dgm:cxn modelId="{7DCB21B9-6900-4805-91F5-E155CDFEA666}" type="presOf" srcId="{547EAB82-4B96-4694-ACEF-C99077BF64AE}" destId="{7B0A2BAE-FA1C-4635-874C-C96468BB26E8}" srcOrd="0" destOrd="0" presId="urn:microsoft.com/office/officeart/2005/8/layout/default#1"/>
    <dgm:cxn modelId="{5A03992B-63CC-43B2-8842-4B41330E076B}" srcId="{3D1C3AF8-4B90-4FB1-9589-D54402321EF9}" destId="{EA4348E2-E3D8-445E-A599-5ECC11799B32}" srcOrd="4" destOrd="0" parTransId="{9A93925C-A6A8-4C2C-A6BD-064571F8A1D2}" sibTransId="{BAC5E743-563B-4FC7-B7DB-7B32EFDD3D31}"/>
    <dgm:cxn modelId="{87FF98A9-F0E8-4A3C-AC7F-CB3D8C8C1660}" srcId="{3D1C3AF8-4B90-4FB1-9589-D54402321EF9}" destId="{B4F4D23A-01D2-4663-AFD6-1EFB973B55D3}" srcOrd="2" destOrd="0" parTransId="{AE58C6B3-4736-458C-A6E7-8C97DBE028C4}" sibTransId="{1DE7C4F9-E5CE-4DE7-9787-0180A9B740C4}"/>
    <dgm:cxn modelId="{C138A67D-AEFD-4933-A35A-E9204DA4F913}" srcId="{3D1C3AF8-4B90-4FB1-9589-D54402321EF9}" destId="{17AB14C6-EA95-4496-A557-8CDBB073DB8C}" srcOrd="0" destOrd="0" parTransId="{157AEB45-DFA0-44BC-8EB2-B8AD9DE1393F}" sibTransId="{53112703-F4F4-4D6D-8055-BB428767145A}"/>
    <dgm:cxn modelId="{2D2699EE-1FDC-4F65-98D8-1AF3AEDF6E3F}" type="presOf" srcId="{B4F4D23A-01D2-4663-AFD6-1EFB973B55D3}" destId="{C140DD88-FDFF-4CA3-B5C5-475E7C54AF93}" srcOrd="0" destOrd="0" presId="urn:microsoft.com/office/officeart/2005/8/layout/default#1"/>
    <dgm:cxn modelId="{77B98577-15F4-4411-8D0E-6CFF2DD99F95}" type="presOf" srcId="{EA4348E2-E3D8-445E-A599-5ECC11799B32}" destId="{D29C971D-FF9A-485A-AF76-9CA7C8B9C388}" srcOrd="0" destOrd="0" presId="urn:microsoft.com/office/officeart/2005/8/layout/default#1"/>
    <dgm:cxn modelId="{A9E53CF9-A880-46DF-A5F4-7A43AD75D3BB}" srcId="{3D1C3AF8-4B90-4FB1-9589-D54402321EF9}" destId="{908F5A5C-111E-4A0C-8682-B8B1C7F4CEFA}" srcOrd="3" destOrd="0" parTransId="{1B33263E-C60B-4961-8EE6-8A98E4B4DA44}" sibTransId="{145CF9D5-7C54-472C-A248-F4285BBEC775}"/>
    <dgm:cxn modelId="{6A4F5968-8B4D-4CF4-A779-C4BC60D5E923}" type="presOf" srcId="{17AB14C6-EA95-4496-A557-8CDBB073DB8C}" destId="{0EC2D48A-C5BC-4FA4-951B-7B84E498CB73}" srcOrd="0" destOrd="0" presId="urn:microsoft.com/office/officeart/2005/8/layout/default#1"/>
    <dgm:cxn modelId="{E3462BA3-6B58-4F1A-8F4D-7614541C7437}" type="presParOf" srcId="{57D31428-4121-4ABB-977A-85D4B7621F23}" destId="{0EC2D48A-C5BC-4FA4-951B-7B84E498CB73}" srcOrd="0" destOrd="0" presId="urn:microsoft.com/office/officeart/2005/8/layout/default#1"/>
    <dgm:cxn modelId="{589BB173-9921-4EDC-84F4-FC571568DAC3}" type="presParOf" srcId="{57D31428-4121-4ABB-977A-85D4B7621F23}" destId="{8445B967-F62D-40D1-89D6-5C60078FB7A2}" srcOrd="1" destOrd="0" presId="urn:microsoft.com/office/officeart/2005/8/layout/default#1"/>
    <dgm:cxn modelId="{340C4082-E572-4A11-AAC8-AE7B53EDEBDC}" type="presParOf" srcId="{57D31428-4121-4ABB-977A-85D4B7621F23}" destId="{7B0A2BAE-FA1C-4635-874C-C96468BB26E8}" srcOrd="2" destOrd="0" presId="urn:microsoft.com/office/officeart/2005/8/layout/default#1"/>
    <dgm:cxn modelId="{BE79501C-17DC-4149-8311-EA33AD7537A0}" type="presParOf" srcId="{57D31428-4121-4ABB-977A-85D4B7621F23}" destId="{8E101604-9A45-48D3-98B6-DE5DD4957892}" srcOrd="3" destOrd="0" presId="urn:microsoft.com/office/officeart/2005/8/layout/default#1"/>
    <dgm:cxn modelId="{027F60AB-4C0C-4104-827A-7D1C44FECEFB}" type="presParOf" srcId="{57D31428-4121-4ABB-977A-85D4B7621F23}" destId="{C140DD88-FDFF-4CA3-B5C5-475E7C54AF93}" srcOrd="4" destOrd="0" presId="urn:microsoft.com/office/officeart/2005/8/layout/default#1"/>
    <dgm:cxn modelId="{CAFD9134-3A10-4A7B-971B-F5E82052F7E0}" type="presParOf" srcId="{57D31428-4121-4ABB-977A-85D4B7621F23}" destId="{C0689BEB-0984-4B37-B56B-125570D56052}" srcOrd="5" destOrd="0" presId="urn:microsoft.com/office/officeart/2005/8/layout/default#1"/>
    <dgm:cxn modelId="{1BB38DCA-D7C9-4F94-B2CF-A401E6ABA98C}" type="presParOf" srcId="{57D31428-4121-4ABB-977A-85D4B7621F23}" destId="{01C66C4D-03E2-46C1-B6CC-C4FA269C2FC1}" srcOrd="6" destOrd="0" presId="urn:microsoft.com/office/officeart/2005/8/layout/default#1"/>
    <dgm:cxn modelId="{7241193C-A2BF-4052-98CF-222B2BB5C593}" type="presParOf" srcId="{57D31428-4121-4ABB-977A-85D4B7621F23}" destId="{DDA1A789-E137-428A-B6B3-E3A3BD563530}" srcOrd="7" destOrd="0" presId="urn:microsoft.com/office/officeart/2005/8/layout/default#1"/>
    <dgm:cxn modelId="{0864F689-155D-45C9-A423-95F226174587}" type="presParOf" srcId="{57D31428-4121-4ABB-977A-85D4B7621F23}" destId="{D29C971D-FF9A-485A-AF76-9CA7C8B9C388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C2D48A-C5BC-4FA4-951B-7B84E498CB73}">
      <dsp:nvSpPr>
        <dsp:cNvPr id="0" name=""/>
        <dsp:cNvSpPr/>
      </dsp:nvSpPr>
      <dsp:spPr>
        <a:xfrm>
          <a:off x="543556" y="0"/>
          <a:ext cx="2474848" cy="1484909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Развивать связную речь </a:t>
          </a:r>
          <a:endParaRPr lang="ru-RU" sz="2000" kern="1200" dirty="0"/>
        </a:p>
      </dsp:txBody>
      <dsp:txXfrm>
        <a:off x="543556" y="0"/>
        <a:ext cx="2474848" cy="1484909"/>
      </dsp:txXfrm>
    </dsp:sp>
    <dsp:sp modelId="{7B0A2BAE-FA1C-4635-874C-C96468BB26E8}">
      <dsp:nvSpPr>
        <dsp:cNvPr id="0" name=""/>
        <dsp:cNvSpPr/>
      </dsp:nvSpPr>
      <dsp:spPr>
        <a:xfrm>
          <a:off x="3279848" y="58322"/>
          <a:ext cx="2474848" cy="1484909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Развивать умение детей с помощью аналогии понимать и рассказывать знакомые стихи и сказки </a:t>
          </a:r>
          <a:endParaRPr lang="ru-RU" sz="1800" kern="1200" dirty="0"/>
        </a:p>
      </dsp:txBody>
      <dsp:txXfrm>
        <a:off x="3279848" y="58322"/>
        <a:ext cx="2474848" cy="1484909"/>
      </dsp:txXfrm>
    </dsp:sp>
    <dsp:sp modelId="{C140DD88-FDFF-4CA3-B5C5-475E7C54AF93}">
      <dsp:nvSpPr>
        <dsp:cNvPr id="0" name=""/>
        <dsp:cNvSpPr/>
      </dsp:nvSpPr>
      <dsp:spPr>
        <a:xfrm>
          <a:off x="399520" y="3298671"/>
          <a:ext cx="2474848" cy="1484909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Развивать у детей сообразительность, умение сравнивать, выделять существенные признаки.</a:t>
          </a:r>
          <a:r>
            <a:rPr lang="ru-RU" sz="2400" kern="1200" dirty="0" smtClean="0"/>
            <a:t> </a:t>
          </a:r>
          <a:endParaRPr lang="ru-RU" sz="2400" kern="1200" dirty="0"/>
        </a:p>
      </dsp:txBody>
      <dsp:txXfrm>
        <a:off x="399520" y="3298671"/>
        <a:ext cx="2474848" cy="1484909"/>
      </dsp:txXfrm>
    </dsp:sp>
    <dsp:sp modelId="{01C66C4D-03E2-46C1-B6CC-C4FA269C2FC1}">
      <dsp:nvSpPr>
        <dsp:cNvPr id="0" name=""/>
        <dsp:cNvSpPr/>
      </dsp:nvSpPr>
      <dsp:spPr>
        <a:xfrm>
          <a:off x="3207830" y="3370689"/>
          <a:ext cx="2474848" cy="1484909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Развивать</a:t>
          </a:r>
          <a:r>
            <a:rPr lang="ru-RU" sz="1800" kern="1200" baseline="0" dirty="0" smtClean="0"/>
            <a:t> у детей психические процессы: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baseline="0" dirty="0" smtClean="0"/>
            <a:t>мышление, воображение, внимание, память.</a:t>
          </a:r>
          <a:endParaRPr lang="ru-RU" sz="1800" kern="1200" dirty="0"/>
        </a:p>
      </dsp:txBody>
      <dsp:txXfrm>
        <a:off x="3207830" y="3370689"/>
        <a:ext cx="2474848" cy="1484909"/>
      </dsp:txXfrm>
    </dsp:sp>
    <dsp:sp modelId="{D29C971D-FF9A-485A-AF76-9CA7C8B9C388}">
      <dsp:nvSpPr>
        <dsp:cNvPr id="0" name=""/>
        <dsp:cNvSpPr/>
      </dsp:nvSpPr>
      <dsp:spPr>
        <a:xfrm>
          <a:off x="1767690" y="1642487"/>
          <a:ext cx="2474848" cy="1484909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Обучать детей правильному звукопроизношению</a:t>
          </a:r>
          <a:endParaRPr lang="ru-RU" sz="2000" kern="1200" dirty="0"/>
        </a:p>
      </dsp:txBody>
      <dsp:txXfrm>
        <a:off x="1767690" y="1642487"/>
        <a:ext cx="2474848" cy="14849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/>
              <a:pPr>
                <a:defRPr/>
              </a:pPr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115616" y="3356992"/>
            <a:ext cx="7358063" cy="2880320"/>
          </a:xfrm>
        </p:spPr>
        <p:txBody>
          <a:bodyPr/>
          <a:lstStyle/>
          <a:p>
            <a:r>
              <a:rPr lang="ru-RU" sz="2800" b="1" i="1" dirty="0" smtClean="0"/>
              <a:t>«Использование мнемотехники при обучении детей с </a:t>
            </a:r>
            <a:r>
              <a:rPr lang="ru-RU" sz="2800" b="1" i="1" dirty="0" smtClean="0"/>
              <a:t>ЗПР </a:t>
            </a:r>
            <a:r>
              <a:rPr lang="ru-RU" sz="2800" b="1" i="1" dirty="0" err="1" smtClean="0"/>
              <a:t>пересказыванию</a:t>
            </a:r>
            <a:r>
              <a:rPr lang="ru-RU" sz="2800" b="1" i="1" dirty="0" smtClean="0"/>
              <a:t>»</a:t>
            </a:r>
            <a:br>
              <a:rPr lang="ru-RU" sz="2800" b="1" i="1" dirty="0" smtClean="0"/>
            </a:br>
            <a:r>
              <a:rPr lang="ru-RU" sz="2800" b="1" i="1" dirty="0"/>
              <a:t/>
            </a:r>
            <a:br>
              <a:rPr lang="ru-RU" sz="2800" b="1" i="1" dirty="0"/>
            </a:b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1800" b="1" i="1" dirty="0" smtClean="0"/>
              <a:t>Подготовила  </a:t>
            </a:r>
            <a:r>
              <a:rPr lang="ru-RU" sz="1800" b="1" i="1" dirty="0" smtClean="0"/>
              <a:t>воспитатель: </a:t>
            </a:r>
            <a:r>
              <a:rPr lang="ru-RU" sz="1800" b="1" i="1" dirty="0" err="1" smtClean="0"/>
              <a:t>Кустова</a:t>
            </a:r>
            <a:r>
              <a:rPr lang="ru-RU" sz="1800" b="1" i="1" dirty="0" smtClean="0"/>
              <a:t> Н.В.</a:t>
            </a:r>
            <a:endParaRPr lang="ru-RU" sz="28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88840"/>
            <a:ext cx="8229600" cy="4464496"/>
          </a:xfrm>
        </p:spPr>
        <p:txBody>
          <a:bodyPr/>
          <a:lstStyle/>
          <a:p>
            <a:r>
              <a:rPr lang="ru-RU" sz="2800" dirty="0" smtClean="0"/>
              <a:t>Что такое мнемотехника? </a:t>
            </a:r>
            <a:br>
              <a:rPr lang="ru-RU" sz="2800" dirty="0" smtClean="0"/>
            </a:br>
            <a:r>
              <a:rPr lang="ru-RU" sz="2400" dirty="0" smtClean="0"/>
              <a:t>Мнемотехника – это техника развития памяти , переводится с греческого –искусство запоминания .</a:t>
            </a:r>
            <a:br>
              <a:rPr lang="ru-RU" sz="2400" dirty="0" smtClean="0"/>
            </a:br>
            <a:r>
              <a:rPr lang="ru-RU" sz="2400" dirty="0" smtClean="0"/>
              <a:t>Мнемотехника представляет собой совокупность правил и приемов , облегчающих запоминание , сохранение и воспроизведение информации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400" dirty="0" smtClean="0"/>
              <a:t>Это система методов и приемов , обеспечивающих успешное запоминание, сохранение и воспроизведение информации, знаний об особенностях объектов природы, об окружающем мире , эффективное запоминание структуры рассказа, и , как следствие , развитие речи.</a:t>
            </a:r>
            <a:br>
              <a:rPr lang="ru-RU" sz="2400" dirty="0" smtClean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294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15050" cy="1154112"/>
          </a:xfrm>
        </p:spPr>
        <p:txBody>
          <a:bodyPr/>
          <a:lstStyle/>
          <a:p>
            <a:r>
              <a:rPr lang="ru-RU" sz="2800" dirty="0" smtClean="0"/>
              <a:t>С помощью мнемотехники можно решать следующие задачи:</a:t>
            </a: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4975823"/>
              </p:ext>
            </p:extLst>
          </p:nvPr>
        </p:nvGraphicFramePr>
        <p:xfrm>
          <a:off x="500063" y="1714500"/>
          <a:ext cx="6143625" cy="495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1995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15050" cy="1154112"/>
          </a:xfrm>
        </p:spPr>
        <p:txBody>
          <a:bodyPr/>
          <a:lstStyle/>
          <a:p>
            <a:r>
              <a:rPr lang="ru-RU" sz="3200" dirty="0" smtClean="0"/>
              <a:t>Мнемотехника строится от простого к сложному: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98884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15050" cy="1154112"/>
          </a:xfrm>
        </p:spPr>
        <p:txBody>
          <a:bodyPr/>
          <a:lstStyle/>
          <a:p>
            <a:r>
              <a:rPr lang="ru-RU" dirty="0" smtClean="0"/>
              <a:t>Использование мнемосхем: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063" y="1887935"/>
            <a:ext cx="6143625" cy="4607718"/>
          </a:xfrm>
        </p:spPr>
      </p:pic>
    </p:spTree>
    <p:extLst>
      <p:ext uri="{BB962C8B-B14F-4D97-AF65-F5344CB8AC3E}">
        <p14:creationId xmlns:p14="http://schemas.microsoft.com/office/powerpoint/2010/main" val="352751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013176"/>
            <a:ext cx="8229600" cy="1143000"/>
          </a:xfrm>
        </p:spPr>
        <p:txBody>
          <a:bodyPr/>
          <a:lstStyle/>
          <a:p>
            <a:r>
              <a:rPr lang="ru-RU" sz="2000" dirty="0" smtClean="0"/>
              <a:t>Готовые мнемосхемы для описания  и рассказывания по лексическим разделам 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060848"/>
            <a:ext cx="4038600" cy="286993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2060848"/>
            <a:ext cx="4038600" cy="2827020"/>
          </a:xfrm>
        </p:spPr>
      </p:pic>
    </p:spTree>
    <p:extLst>
      <p:ext uri="{BB962C8B-B14F-4D97-AF65-F5344CB8AC3E}">
        <p14:creationId xmlns:p14="http://schemas.microsoft.com/office/powerpoint/2010/main" val="118687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45224"/>
            <a:ext cx="8229600" cy="1143000"/>
          </a:xfrm>
        </p:spPr>
        <p:txBody>
          <a:bodyPr/>
          <a:lstStyle/>
          <a:p>
            <a:r>
              <a:rPr lang="ru-RU" sz="2800" dirty="0" smtClean="0"/>
              <a:t>Готовые мнемосхемы для описания и рассказывания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24" y="1772816"/>
            <a:ext cx="4038600" cy="3456384"/>
          </a:xfrm>
        </p:spPr>
      </p:pic>
    </p:spTree>
    <p:extLst>
      <p:ext uri="{BB962C8B-B14F-4D97-AF65-F5344CB8AC3E}">
        <p14:creationId xmlns:p14="http://schemas.microsoft.com/office/powerpoint/2010/main" val="15987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445224"/>
            <a:ext cx="8229600" cy="1143000"/>
          </a:xfrm>
        </p:spPr>
        <p:txBody>
          <a:bodyPr/>
          <a:lstStyle/>
          <a:p>
            <a:r>
              <a:rPr lang="ru-RU" sz="2000" dirty="0" smtClean="0"/>
              <a:t>Готовые мнемосхемы для составления рассказов и сравнения .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916832"/>
            <a:ext cx="4038600" cy="3373351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2060848"/>
            <a:ext cx="4038600" cy="3406880"/>
          </a:xfrm>
        </p:spPr>
      </p:pic>
    </p:spTree>
    <p:extLst>
      <p:ext uri="{BB962C8B-B14F-4D97-AF65-F5344CB8AC3E}">
        <p14:creationId xmlns:p14="http://schemas.microsoft.com/office/powerpoint/2010/main" val="383402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715000"/>
            <a:ext cx="8229600" cy="810344"/>
          </a:xfrm>
        </p:spPr>
        <p:txBody>
          <a:bodyPr/>
          <a:lstStyle/>
          <a:p>
            <a:r>
              <a:rPr lang="ru-RU" sz="2800" dirty="0" smtClean="0"/>
              <a:t>Схемы для заучивания стихотворений 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850" y="2060848"/>
            <a:ext cx="4038600" cy="295232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2132856"/>
            <a:ext cx="4038600" cy="2880320"/>
          </a:xfrm>
        </p:spPr>
      </p:pic>
    </p:spTree>
    <p:extLst>
      <p:ext uri="{BB962C8B-B14F-4D97-AF65-F5344CB8AC3E}">
        <p14:creationId xmlns:p14="http://schemas.microsoft.com/office/powerpoint/2010/main" val="19818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085184"/>
            <a:ext cx="8229600" cy="1143000"/>
          </a:xfrm>
        </p:spPr>
        <p:txBody>
          <a:bodyPr/>
          <a:lstStyle/>
          <a:p>
            <a:r>
              <a:rPr lang="ru-RU" sz="2400" dirty="0" smtClean="0"/>
              <a:t>Описание игрушки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2204864"/>
            <a:ext cx="5291878" cy="3373438"/>
          </a:xfrm>
        </p:spPr>
      </p:pic>
    </p:spTree>
    <p:extLst>
      <p:ext uri="{BB962C8B-B14F-4D97-AF65-F5344CB8AC3E}">
        <p14:creationId xmlns:p14="http://schemas.microsoft.com/office/powerpoint/2010/main" val="202078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733256"/>
            <a:ext cx="8229600" cy="778098"/>
          </a:xfrm>
        </p:spPr>
        <p:txBody>
          <a:bodyPr/>
          <a:lstStyle/>
          <a:p>
            <a:r>
              <a:rPr lang="ru-RU" sz="2400" dirty="0" smtClean="0"/>
              <a:t>Разгадывание загадок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422524"/>
            <a:ext cx="4038600" cy="287868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2386806"/>
            <a:ext cx="4038600" cy="2914402"/>
          </a:xfrm>
        </p:spPr>
      </p:pic>
    </p:spTree>
    <p:extLst>
      <p:ext uri="{BB962C8B-B14F-4D97-AF65-F5344CB8AC3E}">
        <p14:creationId xmlns:p14="http://schemas.microsoft.com/office/powerpoint/2010/main" val="324012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15050" cy="1154112"/>
          </a:xfrm>
        </p:spPr>
        <p:txBody>
          <a:bodyPr/>
          <a:lstStyle/>
          <a:p>
            <a:endParaRPr lang="ru-RU" sz="3200" dirty="0" smtClean="0"/>
          </a:p>
        </p:txBody>
      </p:sp>
      <p:pic>
        <p:nvPicPr>
          <p:cNvPr id="7" name="Picture 3" descr="C:\Users\User\Desktop\К.А\ксюша 2\К занятию\IMG_118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00" y="571480"/>
            <a:ext cx="4446351" cy="414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User\Desktop\К.А\ксюша 2\DSCN459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273" y="3686432"/>
            <a:ext cx="4091947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10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72480" y="2459025"/>
            <a:ext cx="4038600" cy="280831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496916" y="2351956"/>
            <a:ext cx="4038600" cy="3024336"/>
          </a:xfrm>
        </p:spPr>
      </p:pic>
    </p:spTree>
    <p:extLst>
      <p:ext uri="{BB962C8B-B14F-4D97-AF65-F5344CB8AC3E}">
        <p14:creationId xmlns:p14="http://schemas.microsoft.com/office/powerpoint/2010/main" val="240978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348880"/>
            <a:ext cx="4038600" cy="345638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2348880"/>
            <a:ext cx="4038600" cy="3528392"/>
          </a:xfrm>
        </p:spPr>
      </p:pic>
    </p:spTree>
    <p:extLst>
      <p:ext uri="{BB962C8B-B14F-4D97-AF65-F5344CB8AC3E}">
        <p14:creationId xmlns:p14="http://schemas.microsoft.com/office/powerpoint/2010/main" val="187258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31640" y="1844824"/>
            <a:ext cx="6019056" cy="4824536"/>
          </a:xfrm>
        </p:spPr>
      </p:pic>
    </p:spTree>
    <p:extLst>
      <p:ext uri="{BB962C8B-B14F-4D97-AF65-F5344CB8AC3E}">
        <p14:creationId xmlns:p14="http://schemas.microsoft.com/office/powerpoint/2010/main" val="17271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44" y="2060575"/>
            <a:ext cx="7227712" cy="4065588"/>
          </a:xfrm>
        </p:spPr>
      </p:pic>
    </p:spTree>
    <p:extLst>
      <p:ext uri="{BB962C8B-B14F-4D97-AF65-F5344CB8AC3E}">
        <p14:creationId xmlns:p14="http://schemas.microsoft.com/office/powerpoint/2010/main" val="175838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        Результаты: </a:t>
            </a:r>
          </a:p>
          <a:p>
            <a:pPr marL="0" indent="0">
              <a:buNone/>
            </a:pPr>
            <a:r>
              <a:rPr lang="ru-RU" sz="2400" dirty="0" smtClean="0"/>
              <a:t>У детей увеличивается круг знаний об окружающем мире;</a:t>
            </a:r>
          </a:p>
          <a:p>
            <a:pPr marL="0" indent="0">
              <a:buNone/>
            </a:pPr>
            <a:r>
              <a:rPr lang="ru-RU" sz="2400" dirty="0" smtClean="0"/>
              <a:t>Появляется желание пересказывать тексты ;</a:t>
            </a:r>
          </a:p>
          <a:p>
            <a:pPr marL="0" indent="0">
              <a:buNone/>
            </a:pPr>
            <a:r>
              <a:rPr lang="ru-RU" sz="2400" dirty="0" smtClean="0"/>
              <a:t>Появляется интерес к заучиванию стихов:</a:t>
            </a:r>
          </a:p>
          <a:p>
            <a:pPr marL="0" indent="0">
              <a:buNone/>
            </a:pPr>
            <a:r>
              <a:rPr lang="ru-RU" sz="2400" dirty="0" smtClean="0"/>
              <a:t>Активный словарный запас выходит на более высокий уровень; </a:t>
            </a:r>
          </a:p>
          <a:p>
            <a:pPr marL="0" indent="0">
              <a:buNone/>
            </a:pPr>
            <a:r>
              <a:rPr lang="ru-RU" sz="2400" dirty="0" smtClean="0"/>
              <a:t>Дети преодолевают робость, застенчивость ,учатся держаться перед аудиторией.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733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060848"/>
            <a:ext cx="8229600" cy="2736304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295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2</Template>
  <TotalTime>146</TotalTime>
  <Words>156</Words>
  <Application>Microsoft Office PowerPoint</Application>
  <PresentationFormat>Экран (4:3)</PresentationFormat>
  <Paragraphs>24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Calibri</vt:lpstr>
      <vt:lpstr>Шаблон 2</vt:lpstr>
      <vt:lpstr>«Использование мнемотехники при обучении детей с ЗПР пересказыванию»   Подготовила  воспитатель: Кустова Н.В.</vt:lpstr>
      <vt:lpstr>Что такое мнемотехника?  Мнемотехника – это техника развития памяти , переводится с греческого –искусство запоминания . Мнемотехника представляет собой совокупность правил и приемов , облегчающих запоминание , сохранение и воспроизведение информации. Это система методов и приемов , обеспечивающих успешное запоминание, сохранение и воспроизведение информации, знаний об особенностях объектов природы, об окружающем мире , эффективное запоминание структуры рассказа, и , как следствие , развитие речи. </vt:lpstr>
      <vt:lpstr>С помощью мнемотехники можно решать следующие задачи:</vt:lpstr>
      <vt:lpstr>Мнемотехника строится от простого к сложному:</vt:lpstr>
      <vt:lpstr>Использование мнемосхем:</vt:lpstr>
      <vt:lpstr>Готовые мнемосхемы для описания  и рассказывания по лексическим разделам </vt:lpstr>
      <vt:lpstr>Готовые мнемосхемы для описания и рассказывания</vt:lpstr>
      <vt:lpstr>Готовые мнемосхемы для составления рассказов и сравнения .</vt:lpstr>
      <vt:lpstr>Схемы для заучивания стихотворений </vt:lpstr>
      <vt:lpstr>Описание игрушки</vt:lpstr>
      <vt:lpstr>Разгадывание загадок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</dc:title>
  <dc:creator>Zenek</dc:creator>
  <cp:lastModifiedBy>admin</cp:lastModifiedBy>
  <cp:revision>28</cp:revision>
  <dcterms:created xsi:type="dcterms:W3CDTF">2017-05-23T20:07:36Z</dcterms:created>
  <dcterms:modified xsi:type="dcterms:W3CDTF">2026-11-02T12:47:40Z</dcterms:modified>
</cp:coreProperties>
</file>