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80" r:id="rId5"/>
    <p:sldId id="283" r:id="rId6"/>
    <p:sldId id="284" r:id="rId7"/>
    <p:sldId id="290" r:id="rId8"/>
    <p:sldId id="286" r:id="rId9"/>
    <p:sldId id="287" r:id="rId10"/>
    <p:sldId id="288" r:id="rId11"/>
    <p:sldId id="291" r:id="rId12"/>
    <p:sldId id="264" r:id="rId13"/>
    <p:sldId id="278" r:id="rId14"/>
    <p:sldId id="276" r:id="rId15"/>
    <p:sldId id="274" r:id="rId16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79501A6-3E70-4D56-8104-D612108CCD89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FAFE98C-8384-4EAD-A44E-99E3E4A3F8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1921" y="-387424"/>
            <a:ext cx="4194800" cy="669674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280920" cy="576064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МБДОУ «Детский сад №12 компенсирующего вида» </a:t>
            </a:r>
            <a:r>
              <a:rPr lang="ru-RU" sz="1400" dirty="0" err="1">
                <a:solidFill>
                  <a:schemeClr val="tx1"/>
                </a:solidFill>
              </a:rPr>
              <a:t>Киргетова</a:t>
            </a:r>
            <a:r>
              <a:rPr lang="ru-RU" sz="1400" dirty="0">
                <a:solidFill>
                  <a:schemeClr val="tx1"/>
                </a:solidFill>
              </a:rPr>
              <a:t> д.10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sz="4000" dirty="0">
                <a:solidFill>
                  <a:schemeClr val="tx1"/>
                </a:solidFill>
              </a:rPr>
              <a:t>«Формирование экологических представлений в образовательном процессе средствами проектной деятельности»</a:t>
            </a:r>
            <a:br>
              <a:rPr lang="ru-RU" sz="4000" dirty="0">
                <a:solidFill>
                  <a:schemeClr val="tx1"/>
                </a:solidFill>
              </a:rPr>
            </a:br>
            <a:endParaRPr lang="ru-RU" sz="4000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                                                                              </a:t>
            </a:r>
            <a:r>
              <a:rPr lang="ru-RU" sz="1400" dirty="0" smtClean="0">
                <a:solidFill>
                  <a:schemeClr val="tx1"/>
                </a:solidFill>
              </a:rPr>
              <a:t>Учитель-дефектолог </a:t>
            </a:r>
            <a:r>
              <a:rPr lang="ru-RU" sz="1400" dirty="0" err="1" smtClean="0">
                <a:solidFill>
                  <a:schemeClr val="tx1"/>
                </a:solidFill>
              </a:rPr>
              <a:t>Кустова</a:t>
            </a:r>
            <a:r>
              <a:rPr lang="ru-RU" sz="1400" dirty="0" smtClean="0">
                <a:solidFill>
                  <a:schemeClr val="tx1"/>
                </a:solidFill>
              </a:rPr>
              <a:t> Н.В.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Гатчина 2021г.</a:t>
            </a:r>
          </a:p>
        </p:txBody>
      </p:sp>
    </p:spTree>
    <p:extLst>
      <p:ext uri="{BB962C8B-B14F-4D97-AF65-F5344CB8AC3E}">
        <p14:creationId xmlns:p14="http://schemas.microsoft.com/office/powerpoint/2010/main" val="220975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411559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 </a:t>
            </a:r>
            <a:r>
              <a:rPr lang="ru-RU" sz="2400" b="1" dirty="0">
                <a:solidFill>
                  <a:schemeClr val="tx1"/>
                </a:solidFill>
              </a:rPr>
              <a:t>Формирование у детей экологических представлений через проектную деятельность</a:t>
            </a:r>
            <a:r>
              <a:rPr lang="ru-RU" sz="2400" b="1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440232" cy="5410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sz="2000" dirty="0">
                <a:solidFill>
                  <a:schemeClr val="tx1"/>
                </a:solidFill>
              </a:rPr>
              <a:t>В экологическом воспитании детей необходимо не только наблюдать за природой, но и общаться с ней, ухаживать за растениями, животными. Это можно выразить при помощи игры, творчества, музыки, именно тогда происходит закрепление впечатлений и знаний, полученных ребенком, и он постепенно начинает ощущать связь природы со своей жизнью, с собой.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Одним из направлений экологического воспитания и обучения является ознакомление детей с окружающей средой. У них формируются способности сосредоточивать внимание на предметах ближайшего окружения и явлениях окружающей действительности, умение сравнивать, анализировать, устанавливать простейшие причинно-следственные связи, выделять в предметах определенные свойства, группировать их.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061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3"/>
            <a:ext cx="8784976" cy="1080121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1"/>
                </a:solidFill>
              </a:rPr>
              <a:t>Проектная деятельность, как ни какая другая поддерживает детскую познавательную инициативу в условиях детского сада и семьи.</a:t>
            </a:r>
            <a:br>
              <a:rPr lang="ru-RU" sz="2400" i="1" dirty="0">
                <a:solidFill>
                  <a:schemeClr val="tx1"/>
                </a:solidFill>
              </a:rPr>
            </a:b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221088"/>
            <a:ext cx="8640960" cy="2952328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обеспечение психологического благополучия и здоровья детей;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развитие познавательных способностей;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развитие творческого воображения;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развитие творческого мышления;</a:t>
            </a:r>
          </a:p>
          <a:p>
            <a:pPr lvl="0"/>
            <a:r>
              <a:rPr lang="ru-RU" sz="2000" dirty="0">
                <a:solidFill>
                  <a:schemeClr val="tx1"/>
                </a:solidFill>
              </a:rPr>
              <a:t>развитие коммуникативных навыков.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E0875A-2B0D-4738-9336-608D4E00945E}"/>
              </a:ext>
            </a:extLst>
          </p:cNvPr>
          <p:cNvSpPr/>
          <p:nvPr/>
        </p:nvSpPr>
        <p:spPr>
          <a:xfrm>
            <a:off x="179512" y="1196752"/>
            <a:ext cx="849694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r>
              <a:rPr lang="ru-RU" sz="2400" b="1" dirty="0"/>
              <a:t>Цель проектной деятельности:</a:t>
            </a:r>
          </a:p>
          <a:p>
            <a:pPr algn="just"/>
            <a:r>
              <a:rPr lang="ru-RU" sz="2000" dirty="0"/>
              <a:t>создание условий для подготовки детей к обучению основам экологии, сформировать у детей представление о необходимости бережного и созидательного отношения к природе через различные виды деятельности: познавательную, исследовательскую, творческую (художественно-эстетическую), ценностно-ориентированную, коммуникативную</a:t>
            </a:r>
            <a:r>
              <a:rPr lang="ru-RU" dirty="0"/>
              <a:t>.</a:t>
            </a:r>
          </a:p>
          <a:p>
            <a:pPr algn="just"/>
            <a:r>
              <a:rPr lang="ru-RU" sz="2400" b="1" dirty="0"/>
              <a:t>Задачи проектной деятельности:</a:t>
            </a:r>
          </a:p>
        </p:txBody>
      </p:sp>
    </p:spTree>
    <p:extLst>
      <p:ext uri="{BB962C8B-B14F-4D97-AF65-F5344CB8AC3E}">
        <p14:creationId xmlns:p14="http://schemas.microsoft.com/office/powerpoint/2010/main" val="201637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7"/>
            <a:ext cx="8568952" cy="792087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Этапы проектной 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52928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Проект включает три основных этапа: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1-й — подготовительный: постановка цели и задач, определение методов исследования, предварительная работа с педагогами, детьми и их родителями, выбор оборудования и материалов;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2-й — собственно исследовательский: поиск ответов на поставленные вопросы разными способами;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3-й — заключительный: анализ и обобщение результатов, полученных в процессе проектной деятельности.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591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5724"/>
            <a:ext cx="8280920" cy="5417572"/>
          </a:xfrm>
        </p:spPr>
        <p:txBody>
          <a:bodyPr/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Средства обучения</a:t>
            </a:r>
            <a:r>
              <a:rPr lang="ru-RU" sz="2000" dirty="0"/>
              <a:t>– </a:t>
            </a:r>
            <a:r>
              <a:rPr lang="ru-RU" sz="2000" dirty="0">
                <a:solidFill>
                  <a:schemeClr val="tx1"/>
                </a:solidFill>
              </a:rPr>
              <a:t>это источники получения знаний, формирования умений. Понятие «средства обучения» употребляется в широком и узком смыслах. 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В узком смысле под средствами обучения понимают учебные и наглядные пособия, демонстрационные устройства, технические средства и пр.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В широком смысле под средствами обучения подразумевается все то, что способствует достижению целей образования, т.е. вся совокупность методов, форм, содержания, а также специальных средств обучения.</a:t>
            </a:r>
            <a:br>
              <a:rPr lang="ru-RU" sz="2000" dirty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5724"/>
            <a:ext cx="8280920" cy="1457132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Средства проектной деятельности, способствующие формированию экологических представлений у детей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E3273AC-974A-4017-9B42-33B67B1F36B4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872199" y="1673424"/>
            <a:ext cx="409679" cy="2598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9D715551-B803-4324-83CB-89C4EEAFDB0B}"/>
              </a:ext>
            </a:extLst>
          </p:cNvPr>
          <p:cNvCxnSpPr>
            <a:cxnSpLocks/>
          </p:cNvCxnSpPr>
          <p:nvPr/>
        </p:nvCxnSpPr>
        <p:spPr>
          <a:xfrm flipH="1">
            <a:off x="2280818" y="1673424"/>
            <a:ext cx="174410" cy="19518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0868A75E-2DEB-4D83-BB2E-C283440487E7}"/>
              </a:ext>
            </a:extLst>
          </p:cNvPr>
          <p:cNvCxnSpPr>
            <a:cxnSpLocks/>
          </p:cNvCxnSpPr>
          <p:nvPr/>
        </p:nvCxnSpPr>
        <p:spPr>
          <a:xfrm flipH="1">
            <a:off x="3519734" y="1673424"/>
            <a:ext cx="124235" cy="29674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F777DD2C-91CD-4E50-9872-755BC5068286}"/>
              </a:ext>
            </a:extLst>
          </p:cNvPr>
          <p:cNvCxnSpPr>
            <a:cxnSpLocks/>
          </p:cNvCxnSpPr>
          <p:nvPr/>
        </p:nvCxnSpPr>
        <p:spPr>
          <a:xfrm>
            <a:off x="4645905" y="1675656"/>
            <a:ext cx="58234" cy="23189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32B727D7-4E6D-4C1B-B850-637F31C8964B}"/>
              </a:ext>
            </a:extLst>
          </p:cNvPr>
          <p:cNvCxnSpPr>
            <a:cxnSpLocks/>
          </p:cNvCxnSpPr>
          <p:nvPr/>
        </p:nvCxnSpPr>
        <p:spPr>
          <a:xfrm>
            <a:off x="5546531" y="1673424"/>
            <a:ext cx="221267" cy="30517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7C5724F-19CB-4C0A-9579-436933D2CF2A}"/>
              </a:ext>
            </a:extLst>
          </p:cNvPr>
          <p:cNvCxnSpPr>
            <a:cxnSpLocks/>
          </p:cNvCxnSpPr>
          <p:nvPr/>
        </p:nvCxnSpPr>
        <p:spPr>
          <a:xfrm>
            <a:off x="6708502" y="1673424"/>
            <a:ext cx="212916" cy="20189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11D2D61-7A52-4911-A03F-6BDB62BC275F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7908622" y="1673424"/>
            <a:ext cx="523816" cy="34640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06ECBCB0-9A91-48BC-919E-0CC34EDD0E76}"/>
              </a:ext>
            </a:extLst>
          </p:cNvPr>
          <p:cNvCxnSpPr/>
          <p:nvPr/>
        </p:nvCxnSpPr>
        <p:spPr>
          <a:xfrm>
            <a:off x="539552" y="1675656"/>
            <a:ext cx="7840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DF75374-09A6-451E-9D85-0B2085997C50}"/>
              </a:ext>
            </a:extLst>
          </p:cNvPr>
          <p:cNvSpPr txBox="1"/>
          <p:nvPr/>
        </p:nvSpPr>
        <p:spPr>
          <a:xfrm>
            <a:off x="40881" y="4271567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наблюдение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984763-E752-4F69-9DC7-DFEC2D21769E}"/>
              </a:ext>
            </a:extLst>
          </p:cNvPr>
          <p:cNvSpPr txBox="1"/>
          <p:nvPr/>
        </p:nvSpPr>
        <p:spPr>
          <a:xfrm>
            <a:off x="1477353" y="3649216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эксперимент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9BF25A-82B6-4A9F-BB07-843E0B683894}"/>
              </a:ext>
            </a:extLst>
          </p:cNvPr>
          <p:cNvSpPr txBox="1"/>
          <p:nvPr/>
        </p:nvSpPr>
        <p:spPr>
          <a:xfrm>
            <a:off x="8070800" y="5137488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труд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57C006-A928-4843-8CDC-A1B932BD9993}"/>
              </a:ext>
            </a:extLst>
          </p:cNvPr>
          <p:cNvSpPr txBox="1"/>
          <p:nvPr/>
        </p:nvSpPr>
        <p:spPr>
          <a:xfrm>
            <a:off x="4358963" y="4086901"/>
            <a:ext cx="768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игры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5304818-B662-4705-969D-51A066A58709}"/>
              </a:ext>
            </a:extLst>
          </p:cNvPr>
          <p:cNvSpPr txBox="1"/>
          <p:nvPr/>
        </p:nvSpPr>
        <p:spPr>
          <a:xfrm>
            <a:off x="5317381" y="4796637"/>
            <a:ext cx="1247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рассказ</a:t>
            </a:r>
          </a:p>
          <a:p>
            <a:r>
              <a:rPr lang="ru-RU" dirty="0"/>
              <a:t>педагога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D65A7C-91E9-4234-BE80-8D976E405AC1}"/>
              </a:ext>
            </a:extLst>
          </p:cNvPr>
          <p:cNvSpPr txBox="1"/>
          <p:nvPr/>
        </p:nvSpPr>
        <p:spPr>
          <a:xfrm>
            <a:off x="5984973" y="3763735"/>
            <a:ext cx="2085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чтение </a:t>
            </a:r>
          </a:p>
          <a:p>
            <a:pPr algn="ctr"/>
            <a:r>
              <a:rPr lang="ru-RU" dirty="0" err="1"/>
              <a:t>худ.литературы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81D27B-5752-4CEB-B581-F290D23464B3}"/>
              </a:ext>
            </a:extLst>
          </p:cNvPr>
          <p:cNvSpPr txBox="1"/>
          <p:nvPr/>
        </p:nvSpPr>
        <p:spPr>
          <a:xfrm>
            <a:off x="2546614" y="4805836"/>
            <a:ext cx="2097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беседы с </a:t>
            </a:r>
          </a:p>
          <a:p>
            <a:pPr algn="ctr"/>
            <a:r>
              <a:rPr lang="ru-RU" dirty="0"/>
              <a:t>демонстрацией </a:t>
            </a:r>
          </a:p>
          <a:p>
            <a:pPr algn="ctr"/>
            <a:r>
              <a:rPr lang="ru-RU" dirty="0"/>
              <a:t>натуральных</a:t>
            </a:r>
          </a:p>
          <a:p>
            <a:pPr algn="ctr"/>
            <a:r>
              <a:rPr lang="ru-RU" dirty="0"/>
              <a:t>объектов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6B432-A3DB-4B03-BAF5-C63B891F3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40" y="404664"/>
            <a:ext cx="8280920" cy="924475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Формы проектной деятельности, способствующие формированию экологических представлений у детей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2F0D895-0013-466D-BE4A-57BB7520C36E}"/>
              </a:ext>
            </a:extLst>
          </p:cNvPr>
          <p:cNvCxnSpPr/>
          <p:nvPr/>
        </p:nvCxnSpPr>
        <p:spPr>
          <a:xfrm>
            <a:off x="503548" y="1484784"/>
            <a:ext cx="8208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67001CF-16A2-498D-ABF3-213674276F5F}"/>
              </a:ext>
            </a:extLst>
          </p:cNvPr>
          <p:cNvCxnSpPr>
            <a:cxnSpLocks/>
          </p:cNvCxnSpPr>
          <p:nvPr/>
        </p:nvCxnSpPr>
        <p:spPr>
          <a:xfrm flipH="1">
            <a:off x="827584" y="1484784"/>
            <a:ext cx="504056" cy="24482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EB4C3A16-1D47-4CEF-8742-83CA230FB35D}"/>
              </a:ext>
            </a:extLst>
          </p:cNvPr>
          <p:cNvCxnSpPr>
            <a:cxnSpLocks/>
          </p:cNvCxnSpPr>
          <p:nvPr/>
        </p:nvCxnSpPr>
        <p:spPr>
          <a:xfrm flipH="1">
            <a:off x="2455983" y="1501560"/>
            <a:ext cx="360040" cy="30243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749C7A49-C289-40CC-AB46-69A415594C6D}"/>
              </a:ext>
            </a:extLst>
          </p:cNvPr>
          <p:cNvCxnSpPr/>
          <p:nvPr/>
        </p:nvCxnSpPr>
        <p:spPr>
          <a:xfrm>
            <a:off x="4355976" y="1484784"/>
            <a:ext cx="0" cy="3600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402690A0-95E0-43EE-899D-40E726BF9C35}"/>
              </a:ext>
            </a:extLst>
          </p:cNvPr>
          <p:cNvCxnSpPr>
            <a:cxnSpLocks/>
          </p:cNvCxnSpPr>
          <p:nvPr/>
        </p:nvCxnSpPr>
        <p:spPr>
          <a:xfrm>
            <a:off x="5918386" y="1484784"/>
            <a:ext cx="453814" cy="31683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27AE3E15-A6DC-466D-A07C-7381B4631DE9}"/>
              </a:ext>
            </a:extLst>
          </p:cNvPr>
          <p:cNvCxnSpPr>
            <a:cxnSpLocks/>
          </p:cNvCxnSpPr>
          <p:nvPr/>
        </p:nvCxnSpPr>
        <p:spPr>
          <a:xfrm>
            <a:off x="7380312" y="1484784"/>
            <a:ext cx="648072" cy="24482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74C1DD5-FACE-4F2F-A36D-CA946C1320C8}"/>
              </a:ext>
            </a:extLst>
          </p:cNvPr>
          <p:cNvSpPr txBox="1"/>
          <p:nvPr/>
        </p:nvSpPr>
        <p:spPr>
          <a:xfrm>
            <a:off x="284431" y="4005064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занятия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46B121-DF38-4039-A24B-394AF5F0D03C}"/>
              </a:ext>
            </a:extLst>
          </p:cNvPr>
          <p:cNvSpPr txBox="1"/>
          <p:nvPr/>
        </p:nvSpPr>
        <p:spPr>
          <a:xfrm>
            <a:off x="1752906" y="4548367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экскурсии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B46EFA-6616-4B9B-9126-6D3DE07D202B}"/>
              </a:ext>
            </a:extLst>
          </p:cNvPr>
          <p:cNvSpPr txBox="1"/>
          <p:nvPr/>
        </p:nvSpPr>
        <p:spPr>
          <a:xfrm>
            <a:off x="3712210" y="5188550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прогулки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30DC3F-8B54-4217-8066-8B16BCB302A9}"/>
              </a:ext>
            </a:extLst>
          </p:cNvPr>
          <p:cNvSpPr txBox="1"/>
          <p:nvPr/>
        </p:nvSpPr>
        <p:spPr>
          <a:xfrm>
            <a:off x="5491170" y="4733033"/>
            <a:ext cx="2101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работа в уголке</a:t>
            </a:r>
          </a:p>
          <a:p>
            <a:pPr algn="ctr"/>
            <a:r>
              <a:rPr lang="ru-RU" dirty="0"/>
              <a:t> природы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B27CA1-3596-4D45-A387-3423F6D62993}"/>
              </a:ext>
            </a:extLst>
          </p:cNvPr>
          <p:cNvSpPr txBox="1"/>
          <p:nvPr/>
        </p:nvSpPr>
        <p:spPr>
          <a:xfrm>
            <a:off x="6699335" y="3926738"/>
            <a:ext cx="2470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работа на </a:t>
            </a:r>
          </a:p>
          <a:p>
            <a:pPr algn="ctr"/>
            <a:r>
              <a:rPr lang="ru-RU" dirty="0"/>
              <a:t>земельном участке</a:t>
            </a:r>
          </a:p>
        </p:txBody>
      </p:sp>
    </p:spTree>
    <p:extLst>
      <p:ext uri="{BB962C8B-B14F-4D97-AF65-F5344CB8AC3E}">
        <p14:creationId xmlns:p14="http://schemas.microsoft.com/office/powerpoint/2010/main" val="1057775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656184"/>
          </a:xfrm>
        </p:spPr>
        <p:txBody>
          <a:bodyPr/>
          <a:lstStyle/>
          <a:p>
            <a:r>
              <a:rPr lang="ru-RU" sz="1800" b="1" dirty="0">
                <a:solidFill>
                  <a:schemeClr val="tx1"/>
                </a:solidFill>
              </a:rPr>
              <a:t>Целевые прогулки, экскурсии и маршруты </a:t>
            </a:r>
            <a:r>
              <a:rPr lang="ru-RU" sz="1800" dirty="0">
                <a:solidFill>
                  <a:schemeClr val="tx1"/>
                </a:solidFill>
              </a:rPr>
              <a:t>в сочетании друг с другом эффективные  и значимые формы экологического воспитания дошкольников.</a:t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2664DE49-B316-4AE4-87C0-5CB283B2D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97" y="1402880"/>
            <a:ext cx="3456384" cy="1931015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05F046C-5887-4CD9-A997-046AFB9FB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02" y="3789040"/>
            <a:ext cx="3098998" cy="2324248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FE88EED-0E06-49CD-A0FB-ABADB34E8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185115"/>
            <a:ext cx="3312368" cy="2484276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3B34EA-92F5-4AD6-BF13-63690E135447}"/>
              </a:ext>
            </a:extLst>
          </p:cNvPr>
          <p:cNvSpPr/>
          <p:nvPr/>
        </p:nvSpPr>
        <p:spPr>
          <a:xfrm>
            <a:off x="4716016" y="1021528"/>
            <a:ext cx="41764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Во время экскурсии на умственное развитие детей оказывают влияние различные мероприятия познавательного характера: наблюдения за явлениями природы, пояснения взрослых, словесные игры, отгадывание загадок.</a:t>
            </a:r>
            <a:br>
              <a:rPr lang="ru-RU" dirty="0"/>
            </a:br>
            <a:r>
              <a:rPr lang="ru-RU" dirty="0"/>
              <a:t>Экскурсии организуются для детей старшей и подготовительной группы.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фото дс 5\20190524_1054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6631" y="1459403"/>
            <a:ext cx="2359639" cy="17697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27" name="Picture 3" descr="G:\фото дс 5\20190527_1653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133" y="1849595"/>
            <a:ext cx="1872208" cy="249627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28" name="Picture 4" descr="G:\фото дс 5\20200206_113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12192" y="2527215"/>
            <a:ext cx="1746675" cy="23288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C4A285-196A-4437-A277-7CC8D7B24A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67" y="3401160"/>
            <a:ext cx="1746675" cy="232890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FBC5480-42A2-4A61-8E3A-9A68C074CA80}"/>
              </a:ext>
            </a:extLst>
          </p:cNvPr>
          <p:cNvSpPr/>
          <p:nvPr/>
        </p:nvSpPr>
        <p:spPr>
          <a:xfrm>
            <a:off x="238935" y="140635"/>
            <a:ext cx="87129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Труд</a:t>
            </a:r>
            <a:r>
              <a:rPr lang="ru-RU" dirty="0"/>
              <a:t> в природе сочетается </a:t>
            </a:r>
            <a:r>
              <a:rPr lang="ru-RU" b="1" dirty="0"/>
              <a:t>с наблюдением</a:t>
            </a:r>
            <a:r>
              <a:rPr lang="ru-RU" dirty="0"/>
              <a:t> и способствует накоплению у детей знаний о растениях и животных, совершенствованию трудовых навыков и умений, воспитанию трудолюбия.</a:t>
            </a:r>
            <a:r>
              <a:rPr lang="ru-RU" sz="2000" dirty="0"/>
              <a:t> </a:t>
            </a:r>
          </a:p>
        </p:txBody>
      </p:sp>
      <p:pic>
        <p:nvPicPr>
          <p:cNvPr id="8" name="Picture 3" descr="G:\фото дс 5\20190906_165354.jpg">
            <a:extLst>
              <a:ext uri="{FF2B5EF4-FFF2-40B4-BE49-F238E27FC236}">
                <a16:creationId xmlns:a16="http://schemas.microsoft.com/office/drawing/2014/main" id="{9FF3883B-2330-4B31-AED4-4ED145E0B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6407" y="2016973"/>
            <a:ext cx="1746675" cy="23289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" name="Picture 4" descr="G:\фото дс 5\20200131_111400.jpg">
            <a:extLst>
              <a:ext uri="{FF2B5EF4-FFF2-40B4-BE49-F238E27FC236}">
                <a16:creationId xmlns:a16="http://schemas.microsoft.com/office/drawing/2014/main" id="{E257B33B-A94D-45C2-A636-11135E648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93596" y="4934127"/>
            <a:ext cx="2465271" cy="184895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57C020-60F1-4F14-A763-C21EA2B53D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996" y="4565610"/>
            <a:ext cx="2394821" cy="1848953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11220"/>
            <a:ext cx="8352928" cy="2969300"/>
          </a:xfrm>
        </p:spPr>
        <p:txBody>
          <a:bodyPr/>
          <a:lstStyle/>
          <a:p>
            <a:pPr algn="just"/>
            <a:r>
              <a:rPr lang="ru-RU" sz="1800" b="1" dirty="0">
                <a:solidFill>
                  <a:schemeClr val="tx1"/>
                </a:solidFill>
              </a:rPr>
              <a:t>Наблюдение</a:t>
            </a:r>
            <a:r>
              <a:rPr lang="ru-RU" sz="1800" dirty="0">
                <a:solidFill>
                  <a:schemeClr val="tx1"/>
                </a:solidFill>
              </a:rPr>
              <a:t> позволяет показать детям природу в естественных условиях во всем ее многообразии, в простейших, наглядно-представленных взаимосвязях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1800" dirty="0">
                <a:solidFill>
                  <a:schemeClr val="tx1"/>
                </a:solidFill>
              </a:rPr>
              <a:t>Важно научить детей видеть красоту окружающего мира, ценить и любить родную природу. Необходимо проводить постоянные наблюдения за изменениями в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природе. Систематическое использование наблюдения в ознакомлении с природой приучает детей приглядываться, подмечать ее особенности и приводит к развитию наблюдательности, а значит, решению одной из важнейших задач умственного воспитания.</a:t>
            </a:r>
          </a:p>
        </p:txBody>
      </p:sp>
      <p:pic>
        <p:nvPicPr>
          <p:cNvPr id="3074" name="Picture 2" descr="G:\фото дс 5\20200206_1042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287" y="3599159"/>
            <a:ext cx="2682536" cy="201190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3075" name="Picture 3" descr="G:\фото дс 5\20200206_1121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2165" y="3577481"/>
            <a:ext cx="2188178" cy="291757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7" name="Picture 2" descr="G:\фото дс 5\20200131_111353.jpg">
            <a:extLst>
              <a:ext uri="{FF2B5EF4-FFF2-40B4-BE49-F238E27FC236}">
                <a16:creationId xmlns:a16="http://schemas.microsoft.com/office/drawing/2014/main" id="{50D419F1-9339-4748-900E-ADE80F22D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2677" y="3599159"/>
            <a:ext cx="2188177" cy="291756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C2DF3E-BAFB-4877-AF49-933043041686}"/>
              </a:ext>
            </a:extLst>
          </p:cNvPr>
          <p:cNvSpPr txBox="1"/>
          <p:nvPr/>
        </p:nvSpPr>
        <p:spPr>
          <a:xfrm>
            <a:off x="1475656" y="93415"/>
            <a:ext cx="6772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Работа в уголке природы проводится ежедневно.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0CBEC0-3599-43C1-BAC1-344A72FF3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8" y="887382"/>
            <a:ext cx="1836199" cy="2485081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D294E420-F66C-4A72-BFCA-20D283B2F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42" y="902084"/>
            <a:ext cx="1836206" cy="2448276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Содержимое 6" descr="20190524_115046.jpg">
            <a:extLst>
              <a:ext uri="{FF2B5EF4-FFF2-40B4-BE49-F238E27FC236}">
                <a16:creationId xmlns:a16="http://schemas.microsoft.com/office/drawing/2014/main" id="{D79D01CC-05BD-4FF1-8010-D8108DD3965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0074" y="909485"/>
            <a:ext cx="1836208" cy="244827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975C28-6B82-4231-A65C-485909625A50}"/>
              </a:ext>
            </a:extLst>
          </p:cNvPr>
          <p:cNvSpPr txBox="1"/>
          <p:nvPr/>
        </p:nvSpPr>
        <p:spPr>
          <a:xfrm>
            <a:off x="1283241" y="398577"/>
            <a:ext cx="7829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Уголок природы является маленькой лабораторией.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122BE6-1CD4-447E-A009-C70AF21986CD}"/>
              </a:ext>
            </a:extLst>
          </p:cNvPr>
          <p:cNvSpPr/>
          <p:nvPr/>
        </p:nvSpPr>
        <p:spPr>
          <a:xfrm>
            <a:off x="467544" y="3461158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Опыты и эксперименты, - особый вид наблюдений,</a:t>
            </a:r>
          </a:p>
          <a:p>
            <a:pPr algn="ctr"/>
            <a:r>
              <a:rPr lang="ru-RU" sz="2000" dirty="0"/>
              <a:t> организованный в специально созданных условиях.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73C6FAA2-FF6B-4CCC-872C-4EE182257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62" y="4245186"/>
            <a:ext cx="1836199" cy="245129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7B2FBF8-3B4C-4C0E-A1D9-6684627786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662" y="4245186"/>
            <a:ext cx="2431757" cy="182381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377ACC6-BD71-4DF2-A5DB-FC54F14ED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76637" y="4245186"/>
            <a:ext cx="1916801" cy="2426900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Содержимое 7" descr="20200217_163142.jpg">
            <a:extLst>
              <a:ext uri="{FF2B5EF4-FFF2-40B4-BE49-F238E27FC236}">
                <a16:creationId xmlns:a16="http://schemas.microsoft.com/office/drawing/2014/main" id="{6BEFD1F1-2A30-45BB-8E15-755A5F367F2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82150" y="4848269"/>
            <a:ext cx="2431756" cy="1823817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641598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15D2AA-3C84-410B-9EE1-297F42DD8363}"/>
              </a:ext>
            </a:extLst>
          </p:cNvPr>
          <p:cNvSpPr/>
          <p:nvPr/>
        </p:nvSpPr>
        <p:spPr>
          <a:xfrm>
            <a:off x="539552" y="116632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Игра –</a:t>
            </a:r>
            <a:r>
              <a:rPr lang="ru-RU" sz="2000" dirty="0"/>
              <a:t> не только развлечение, но и метод, при помощи которого дети знакомятся с окружающем миром.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9" name="Содержимое 13" descr="20200131_100129.jpg">
            <a:extLst>
              <a:ext uri="{FF2B5EF4-FFF2-40B4-BE49-F238E27FC236}">
                <a16:creationId xmlns:a16="http://schemas.microsoft.com/office/drawing/2014/main" id="{D56D70A4-7D6A-41B8-B818-15131B72C5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796197" y="3986747"/>
            <a:ext cx="2496277" cy="187220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" name="Содержимое 11" descr="20190528_094130.jpg">
            <a:extLst>
              <a:ext uri="{FF2B5EF4-FFF2-40B4-BE49-F238E27FC236}">
                <a16:creationId xmlns:a16="http://schemas.microsoft.com/office/drawing/2014/main" id="{71D2D991-EDF5-4558-B4E4-84F3F5C5494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7822" y="3405736"/>
            <a:ext cx="2520280" cy="189021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2897EC-13B1-4EE4-9B6E-D72A91E8F6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3645024"/>
            <a:ext cx="4036173" cy="2386895"/>
          </a:xfrm>
          <a:prstGeom prst="rect">
            <a:avLst/>
          </a:prstGeom>
          <a:ln>
            <a:solidFill>
              <a:srgbClr val="002060"/>
            </a:solidFill>
          </a:ln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099F6AA-E6C7-40EF-BEED-8F26C424088B}"/>
              </a:ext>
            </a:extLst>
          </p:cNvPr>
          <p:cNvCxnSpPr>
            <a:cxnSpLocks/>
          </p:cNvCxnSpPr>
          <p:nvPr/>
        </p:nvCxnSpPr>
        <p:spPr>
          <a:xfrm>
            <a:off x="539552" y="908720"/>
            <a:ext cx="799288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3C16C7F-346F-4783-A386-5E96263896F0}"/>
              </a:ext>
            </a:extLst>
          </p:cNvPr>
          <p:cNvCxnSpPr>
            <a:cxnSpLocks/>
          </p:cNvCxnSpPr>
          <p:nvPr/>
        </p:nvCxnSpPr>
        <p:spPr>
          <a:xfrm flipH="1">
            <a:off x="508278" y="908720"/>
            <a:ext cx="432048" cy="17892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259C9FB1-68A1-4194-BDB4-F056863C5955}"/>
              </a:ext>
            </a:extLst>
          </p:cNvPr>
          <p:cNvCxnSpPr>
            <a:cxnSpLocks/>
          </p:cNvCxnSpPr>
          <p:nvPr/>
        </p:nvCxnSpPr>
        <p:spPr>
          <a:xfrm flipH="1">
            <a:off x="1849793" y="948876"/>
            <a:ext cx="171790" cy="1304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F0131A0-6B88-415E-8D24-B74D7F1162F6}"/>
              </a:ext>
            </a:extLst>
          </p:cNvPr>
          <p:cNvCxnSpPr>
            <a:cxnSpLocks/>
          </p:cNvCxnSpPr>
          <p:nvPr/>
        </p:nvCxnSpPr>
        <p:spPr>
          <a:xfrm flipH="1">
            <a:off x="3061643" y="919888"/>
            <a:ext cx="165912" cy="20214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1346F71-C509-41A4-80D7-A0E85AC23CEC}"/>
              </a:ext>
            </a:extLst>
          </p:cNvPr>
          <p:cNvCxnSpPr>
            <a:cxnSpLocks/>
          </p:cNvCxnSpPr>
          <p:nvPr/>
        </p:nvCxnSpPr>
        <p:spPr>
          <a:xfrm>
            <a:off x="4272808" y="949288"/>
            <a:ext cx="29030" cy="10161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C7FFB719-DCEF-48B3-A70B-DDC5FF46F938}"/>
              </a:ext>
            </a:extLst>
          </p:cNvPr>
          <p:cNvCxnSpPr>
            <a:cxnSpLocks/>
          </p:cNvCxnSpPr>
          <p:nvPr/>
        </p:nvCxnSpPr>
        <p:spPr>
          <a:xfrm>
            <a:off x="5367171" y="900377"/>
            <a:ext cx="326841" cy="20120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BF2C077E-6A06-43E8-A476-F3449C19DA2F}"/>
              </a:ext>
            </a:extLst>
          </p:cNvPr>
          <p:cNvCxnSpPr>
            <a:cxnSpLocks/>
          </p:cNvCxnSpPr>
          <p:nvPr/>
        </p:nvCxnSpPr>
        <p:spPr>
          <a:xfrm>
            <a:off x="6603538" y="940802"/>
            <a:ext cx="245664" cy="11215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3A7782D-E07C-438A-9DBD-F2CA7C7A32DA}"/>
              </a:ext>
            </a:extLst>
          </p:cNvPr>
          <p:cNvSpPr txBox="1"/>
          <p:nvPr/>
        </p:nvSpPr>
        <p:spPr>
          <a:xfrm>
            <a:off x="0" y="2727787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ролевые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F608E1-0BAC-4F7D-8652-1F69391C63F6}"/>
              </a:ext>
            </a:extLst>
          </p:cNvPr>
          <p:cNvSpPr txBox="1"/>
          <p:nvPr/>
        </p:nvSpPr>
        <p:spPr>
          <a:xfrm>
            <a:off x="755550" y="2271616"/>
            <a:ext cx="222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мультимедийные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3A94B3-C3FB-4795-B069-6766E01958D1}"/>
              </a:ext>
            </a:extLst>
          </p:cNvPr>
          <p:cNvSpPr txBox="1"/>
          <p:nvPr/>
        </p:nvSpPr>
        <p:spPr>
          <a:xfrm>
            <a:off x="2155385" y="2926412"/>
            <a:ext cx="197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дидактические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D16C35-EC0F-4493-9E1A-7ADC2D21F65D}"/>
              </a:ext>
            </a:extLst>
          </p:cNvPr>
          <p:cNvSpPr txBox="1"/>
          <p:nvPr/>
        </p:nvSpPr>
        <p:spPr>
          <a:xfrm>
            <a:off x="3569713" y="1923036"/>
            <a:ext cx="15982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Игровые обучающие ситуации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2FE8997-F7AA-4B43-96E7-2DF3A26644A1}"/>
              </a:ext>
            </a:extLst>
          </p:cNvPr>
          <p:cNvSpPr txBox="1"/>
          <p:nvPr/>
        </p:nvSpPr>
        <p:spPr>
          <a:xfrm>
            <a:off x="4860032" y="2920796"/>
            <a:ext cx="1943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имитационные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5AB1184-5635-4368-B8A6-CD1C91E6DC6B}"/>
              </a:ext>
            </a:extLst>
          </p:cNvPr>
          <p:cNvSpPr txBox="1"/>
          <p:nvPr/>
        </p:nvSpPr>
        <p:spPr>
          <a:xfrm>
            <a:off x="5850646" y="2062312"/>
            <a:ext cx="2424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соревновательные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D912E7B3-35FB-429C-89DD-0DFEFAAC0638}"/>
              </a:ext>
            </a:extLst>
          </p:cNvPr>
          <p:cNvCxnSpPr/>
          <p:nvPr/>
        </p:nvCxnSpPr>
        <p:spPr>
          <a:xfrm>
            <a:off x="8044335" y="935089"/>
            <a:ext cx="488105" cy="19112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8279B64-477B-4CE6-98E3-DA165F4E8BFD}"/>
              </a:ext>
            </a:extLst>
          </p:cNvPr>
          <p:cNvSpPr txBox="1"/>
          <p:nvPr/>
        </p:nvSpPr>
        <p:spPr>
          <a:xfrm>
            <a:off x="7479085" y="2759405"/>
            <a:ext cx="1720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игры-</a:t>
            </a:r>
          </a:p>
          <a:p>
            <a:pPr algn="ctr"/>
            <a:r>
              <a:rPr lang="ru-RU" dirty="0"/>
              <a:t>путешествия</a:t>
            </a:r>
          </a:p>
        </p:txBody>
      </p:sp>
    </p:spTree>
    <p:extLst>
      <p:ext uri="{BB962C8B-B14F-4D97-AF65-F5344CB8AC3E}">
        <p14:creationId xmlns:p14="http://schemas.microsoft.com/office/powerpoint/2010/main" val="174949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8496E81-DF57-4CEF-9F75-2F2E68A12C31}"/>
              </a:ext>
            </a:extLst>
          </p:cNvPr>
          <p:cNvSpPr/>
          <p:nvPr/>
        </p:nvSpPr>
        <p:spPr>
          <a:xfrm>
            <a:off x="467544" y="379907"/>
            <a:ext cx="820891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Чтение литературы экологической направленности, просмотр телепередач, картин природоведческого содержания</a:t>
            </a:r>
            <a:r>
              <a:rPr lang="ru-RU" dirty="0"/>
              <a:t> отражается в речевой деятельности детей, в обмене информацией, впечатлениями</a:t>
            </a:r>
            <a:r>
              <a:rPr lang="ru-RU" sz="2000" dirty="0"/>
              <a:t>. Особо хочется выделить </a:t>
            </a:r>
            <a:r>
              <a:rPr lang="ru-RU" sz="2000" b="1" dirty="0"/>
              <a:t>экологические сказки.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935195-6295-4B3A-9400-F7B29793B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0" y="2216776"/>
            <a:ext cx="4104456" cy="252005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AD0299C-0C12-43D2-8B14-6C64A03AD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0" y="4221088"/>
            <a:ext cx="2464050" cy="2520051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9E33B3F-D68A-4269-A423-046C481EA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12208"/>
            <a:ext cx="2491963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B870326-BED7-4367-8E62-26C06B924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199640"/>
            <a:ext cx="2091409" cy="321297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8E2E30E-1C12-4B37-ACAB-949D2C9DA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0" y="4270669"/>
            <a:ext cx="2093060" cy="2420888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7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1FBCC7F-C9C0-4E51-9582-858EC95A0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980" y="102169"/>
            <a:ext cx="8064896" cy="6480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</a:rPr>
              <a:t>Детское творчество на основе впечатлений от природы или деятельности людей в природе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4A7EEE6-AA2D-4A95-A54E-0A0979181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0" y="1099130"/>
            <a:ext cx="1410152" cy="1880201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C1115EE-39C3-40FA-82B9-139B69729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038" y="1309163"/>
            <a:ext cx="1016919" cy="1460133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0FD26E44-4A22-4AAC-9F7B-1A9962D44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086" y="876975"/>
            <a:ext cx="1015043" cy="1453908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C0F22E96-D084-4C14-9964-2AB3BAE20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66" y="2005040"/>
            <a:ext cx="988524" cy="1415923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A061B8B3-90DB-42CC-A10F-662DC3713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441" y="1057274"/>
            <a:ext cx="1958312" cy="146873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FF95FB33-05A3-4A01-A121-CEDA894B6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675" y="2575718"/>
            <a:ext cx="1476078" cy="197053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ADB4E1E6-21B1-4819-B15E-7D58619A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420" y="2717051"/>
            <a:ext cx="2250492" cy="168787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998CB40C-421C-42ED-8B83-5FB451E7B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0" y="3053086"/>
            <a:ext cx="2250491" cy="1687871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6474B860-92FB-40F1-B2C6-FC99476FD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985" y="4661300"/>
            <a:ext cx="2751375" cy="1844280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B1FCCB73-96B5-4E20-A563-9D0CDDADE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12" y="876975"/>
            <a:ext cx="1476079" cy="1968104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E92D87A8-A706-430F-9C25-E919EAFE7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80" y="5012232"/>
            <a:ext cx="2250492" cy="1686307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63EBC862-09B9-4360-B603-341149777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12" y="3766344"/>
            <a:ext cx="1528391" cy="2101502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388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568952" cy="360040"/>
          </a:xfrm>
        </p:spPr>
        <p:txBody>
          <a:bodyPr/>
          <a:lstStyle/>
          <a:p>
            <a:pPr algn="ctr"/>
            <a:r>
              <a:rPr lang="ru-RU" sz="2800" b="1" dirty="0"/>
              <a:t>Заключение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58326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/>
              <a:t>    </a:t>
            </a:r>
            <a:r>
              <a:rPr lang="ru-RU" sz="2000" dirty="0">
                <a:solidFill>
                  <a:schemeClr val="tx1"/>
                </a:solidFill>
              </a:rPr>
              <a:t>В современном мире проблемы окружающей среды (</a:t>
            </a:r>
            <a:r>
              <a:rPr lang="ru-RU" sz="2000" i="1" dirty="0">
                <a:solidFill>
                  <a:schemeClr val="tx1"/>
                </a:solidFill>
              </a:rPr>
              <a:t>экологические проблемы</a:t>
            </a:r>
            <a:r>
              <a:rPr lang="ru-RU" sz="2000" dirty="0">
                <a:solidFill>
                  <a:schemeClr val="tx1"/>
                </a:solidFill>
              </a:rPr>
              <a:t>) приобрели первостепенное значение. Насущной задачей стало принятие мер по защите окружающей среды от загрязнения и разрушения, сохранению всего генетического разнообразия живых существ, сбережения генофонда планеты. Особо остро в сложившихся условиях встала задача экологического образования населения. Первостепенное значение при этом придается экологическому образованию подрастающего поколения.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Удачное сочетание средств экологического воспитания, методов обучения и форм его организации позволяет сформировать у дошкольников систему представлений о природе.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850129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691</TotalTime>
  <Words>644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Courier New</vt:lpstr>
      <vt:lpstr>Trebuchet MS</vt:lpstr>
      <vt:lpstr>Verdana</vt:lpstr>
      <vt:lpstr>Wingdings 2</vt:lpstr>
      <vt:lpstr>Spring</vt:lpstr>
      <vt:lpstr>                             </vt:lpstr>
      <vt:lpstr> Формирование у детей экологических представлений через проектную деятельность. </vt:lpstr>
      <vt:lpstr>Проектная деятельность, как ни какая другая поддерживает детскую познавательную инициативу в условиях детского сада и семьи. </vt:lpstr>
      <vt:lpstr>Этапы проектной деятельности </vt:lpstr>
      <vt:lpstr>Средства обучения– это источники получения знаний, формирования умений. Понятие «средства обучения» употребляется в широком и узком смыслах.   В узком смысле под средствами обучения понимают учебные и наглядные пособия, демонстрационные устройства, технические средства и пр.  В широком смысле под средствами обучения подразумевается все то, что способствует достижению целей образования, т.е. вся совокупность методов, форм, содержания, а также специальных средств обучения. </vt:lpstr>
      <vt:lpstr>Средства проектной деятельности, способствующие формированию экологических представлений у детей  </vt:lpstr>
      <vt:lpstr>Формы проектной деятельности, способствующие формированию экологических представлений у детей</vt:lpstr>
      <vt:lpstr>Целевые прогулки, экскурсии и маршруты в сочетании друг с другом эффективные  и значимые формы экологического воспитания дошкольников. </vt:lpstr>
      <vt:lpstr>Презентация PowerPoint</vt:lpstr>
      <vt:lpstr>Наблюдение позволяет показать детям природу в естественных условиях во всем ее многообразии, в простейших, наглядно-представленных взаимосвязях. Важно научить детей видеть красоту окружающего мира, ценить и любить родную природу. Необходимо проводить постоянные наблюдения за изменениями в природе. Систематическое использование наблюдения в ознакомлении с природой приучает детей приглядываться, подмечать ее особенности и приводит к развитию наблюдательности, а значит, решению одной из важнейших задач умственного воспитания.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                          </dc:title>
  <dc:creator>User</dc:creator>
  <cp:lastModifiedBy>admin</cp:lastModifiedBy>
  <cp:revision>65</cp:revision>
  <cp:lastPrinted>2021-01-19T06:59:11Z</cp:lastPrinted>
  <dcterms:created xsi:type="dcterms:W3CDTF">2015-02-08T18:21:14Z</dcterms:created>
  <dcterms:modified xsi:type="dcterms:W3CDTF">2026-11-02T12:49:35Z</dcterms:modified>
</cp:coreProperties>
</file>