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96" r:id="rId4"/>
    <p:sldId id="297" r:id="rId5"/>
    <p:sldId id="300" r:id="rId6"/>
    <p:sldId id="301" r:id="rId7"/>
    <p:sldId id="298" r:id="rId8"/>
    <p:sldId id="302" r:id="rId9"/>
    <p:sldId id="303" r:id="rId10"/>
    <p:sldId id="304" r:id="rId11"/>
    <p:sldId id="305" r:id="rId12"/>
    <p:sldId id="306" r:id="rId13"/>
    <p:sldId id="307" r:id="rId14"/>
    <p:sldId id="308" r:id="rId15"/>
    <p:sldId id="292" r:id="rId16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40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0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1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7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>
            <a:extLst/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>
            <a:extLst/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5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6644A-370C-46F9-9AE2-138527A88B76}" type="datetimeFigureOut">
              <a:rPr lang="en-US"/>
              <a:pPr>
                <a:defRPr/>
              </a:pPr>
              <a:t>11/2/2026</a:t>
            </a:fld>
            <a:endParaRPr lang="en-US"/>
          </a:p>
        </p:txBody>
      </p:sp>
      <p:sp>
        <p:nvSpPr>
          <p:cNvPr id="6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06FAC-8753-457B-85F2-671AA3C36E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/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4C42B-0CF6-4DCC-A237-F5E6705F7599}" type="datetimeFigureOut">
              <a:rPr lang="en-US"/>
              <a:pPr>
                <a:defRPr/>
              </a:pPr>
              <a:t>11/2/2026</a:t>
            </a:fld>
            <a:endParaRPr lang="en-US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FA414-C155-4AD8-AB53-DF891EDA48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/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8B676C-422B-47E7-B991-2F8703392A2A}" type="datetimeFigureOut">
              <a:rPr lang="en-US"/>
              <a:pPr>
                <a:defRPr/>
              </a:pPr>
              <a:t>11/2/2026</a:t>
            </a:fld>
            <a:endParaRPr lang="en-US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94A19-867B-46FB-9443-BDE9612DF0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/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>
            <a:extLst/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C466D2-52AB-4276-A7C3-689AE29DC215}" type="datetimeFigureOut">
              <a:rPr lang="en-US"/>
              <a:pPr>
                <a:defRPr/>
              </a:pPr>
              <a:t>11/2/2026</a:t>
            </a:fld>
            <a:endParaRPr lang="en-US"/>
          </a:p>
        </p:txBody>
      </p:sp>
      <p:sp>
        <p:nvSpPr>
          <p:cNvPr id="6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5785C-D709-4DD0-AD6A-818DCDE9C7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/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/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>
            <a:extLst/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/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4721B-34F5-4B3C-8606-2B9CD72C455B}" type="datetimeFigureOut">
              <a:rPr lang="en-US"/>
              <a:pPr>
                <a:defRPr/>
              </a:pPr>
              <a:t>11/2/2026</a:t>
            </a:fld>
            <a:endParaRPr lang="en-US"/>
          </a:p>
        </p:txBody>
      </p:sp>
      <p:sp>
        <p:nvSpPr>
          <p:cNvPr id="8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CC440-9739-4117-966C-D371543488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FD55B-826A-4F87-8A15-147EEB0B8F57}" type="datetimeFigureOut">
              <a:rPr lang="en-US"/>
              <a:pPr>
                <a:defRPr/>
              </a:pPr>
              <a:t>11/2/2026</a:t>
            </a:fld>
            <a:endParaRPr lang="en-US"/>
          </a:p>
        </p:txBody>
      </p:sp>
      <p:sp>
        <p:nvSpPr>
          <p:cNvPr id="4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D0E98-BEB8-4AEB-AFC6-CF85237E96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CE750-9A7C-4CD3-A5B0-16AA79055C61}" type="datetimeFigureOut">
              <a:rPr lang="en-US"/>
              <a:pPr>
                <a:defRPr/>
              </a:pPr>
              <a:t>11/2/2026</a:t>
            </a:fld>
            <a:endParaRPr lang="en-US"/>
          </a:p>
        </p:txBody>
      </p:sp>
      <p:sp>
        <p:nvSpPr>
          <p:cNvPr id="3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CEB5BD-7DFD-4FE7-9BBA-C96A3366F9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/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>
            <a:extLst/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22B9A-A6C3-4071-A2A6-C467409ADF07}" type="datetimeFigureOut">
              <a:rPr lang="en-US"/>
              <a:pPr>
                <a:defRPr/>
              </a:pPr>
              <a:t>11/2/2026</a:t>
            </a:fld>
            <a:endParaRPr lang="en-US"/>
          </a:p>
        </p:txBody>
      </p:sp>
      <p:sp>
        <p:nvSpPr>
          <p:cNvPr id="6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16B95-66E0-4C98-BC7F-6761D32E87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>
            <a:extLst/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Текст 3">
            <a:extLst/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70BE8-77C9-43F7-A6A1-8B5935D3070A}" type="datetimeFigureOut">
              <a:rPr lang="en-US"/>
              <a:pPr>
                <a:defRPr/>
              </a:pPr>
              <a:t>11/2/2026</a:t>
            </a:fld>
            <a:endParaRPr lang="en-US"/>
          </a:p>
        </p:txBody>
      </p:sp>
      <p:sp>
        <p:nvSpPr>
          <p:cNvPr id="6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8F102-22D3-4424-A5EE-541A84AD7E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/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FFD92-6A94-4564-A30F-19F39B9687CF}" type="datetimeFigureOut">
              <a:rPr lang="en-US"/>
              <a:pPr>
                <a:defRPr/>
              </a:pPr>
              <a:t>11/2/2026</a:t>
            </a:fld>
            <a:endParaRPr lang="en-US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1000F-0395-4AC9-A352-C4A5293A36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/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/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21B1A-EEA0-45BC-851B-B0391F3FF73D}" type="datetimeFigureOut">
              <a:rPr lang="en-US"/>
              <a:pPr>
                <a:defRPr/>
              </a:pPr>
              <a:t>11/2/2026</a:t>
            </a:fld>
            <a:endParaRPr lang="en-US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7CEFE-F469-42C3-8E8A-D1A292D675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7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FD855D2-E4D3-4817-86A9-29811D8B7460}" type="datetimeFigureOut">
              <a:rPr lang="en-US"/>
              <a:pPr>
                <a:defRPr/>
              </a:pPr>
              <a:t>11/2/2026</a:t>
            </a:fld>
            <a:endParaRPr lang="en-US"/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1A50C22-8FB1-4691-BA81-18ADE7DA55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ctrTitle"/>
          </p:nvPr>
        </p:nvSpPr>
        <p:spPr>
          <a:xfrm>
            <a:off x="1727200" y="1881188"/>
            <a:ext cx="9144000" cy="2589212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ru-RU" sz="3200" b="1" i="1" dirty="0" smtClean="0">
                <a:latin typeface="Times New Roman" pitchFamily="18" charset="0"/>
              </a:rPr>
              <a:t>Консультация для педагогов:</a:t>
            </a:r>
            <a:br>
              <a:rPr lang="ru-RU" sz="3200" b="1" i="1" dirty="0" smtClean="0">
                <a:latin typeface="Times New Roman" pitchFamily="18" charset="0"/>
              </a:rPr>
            </a:br>
            <a:r>
              <a:rPr lang="ru-RU" sz="3200" b="1" i="1" dirty="0" smtClean="0">
                <a:latin typeface="Times New Roman" pitchFamily="18" charset="0"/>
              </a:rPr>
              <a:t>«Эффективные нейропсихологические</a:t>
            </a:r>
            <a:br>
              <a:rPr lang="ru-RU" sz="3200" b="1" i="1" dirty="0" smtClean="0">
                <a:latin typeface="Times New Roman" pitchFamily="18" charset="0"/>
              </a:rPr>
            </a:br>
            <a:r>
              <a:rPr lang="ru-RU" sz="3200" b="1" i="1" dirty="0" smtClean="0">
                <a:latin typeface="Times New Roman" pitchFamily="18" charset="0"/>
              </a:rPr>
              <a:t>приемы и методы в практике дефектолога</a:t>
            </a:r>
            <a:br>
              <a:rPr lang="ru-RU" sz="3200" b="1" i="1" dirty="0" smtClean="0">
                <a:latin typeface="Times New Roman" pitchFamily="18" charset="0"/>
              </a:rPr>
            </a:br>
            <a:r>
              <a:rPr lang="ru-RU" sz="3200" b="1" i="1" dirty="0" smtClean="0">
                <a:latin typeface="Times New Roman" pitchFamily="18" charset="0"/>
              </a:rPr>
              <a:t>и логопеда в работе с детьми с ОВЗ»</a:t>
            </a:r>
            <a:endParaRPr lang="en-US" sz="3200" b="1" i="1" dirty="0" smtClean="0">
              <a:latin typeface="Times New Roman" pitchFamily="18" charset="0"/>
            </a:endParaRPr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62100" y="5275263"/>
            <a:ext cx="9144000" cy="1206500"/>
          </a:xfrm>
        </p:spPr>
        <p:txBody>
          <a:bodyPr/>
          <a:lstStyle/>
          <a:p>
            <a:pPr algn="r" eaLnBrk="1" hangingPunct="1"/>
            <a:r>
              <a:rPr lang="ru-RU" b="1" i="1" dirty="0" smtClean="0">
                <a:latin typeface="Times New Roman" pitchFamily="18" charset="0"/>
              </a:rPr>
              <a:t>учитель-дефектолог </a:t>
            </a:r>
          </a:p>
          <a:p>
            <a:pPr algn="r" eaLnBrk="1" hangingPunct="1"/>
            <a:r>
              <a:rPr lang="ru-RU" b="1" i="1" dirty="0" err="1" smtClean="0">
                <a:latin typeface="Times New Roman" pitchFamily="18" charset="0"/>
              </a:rPr>
              <a:t>Кустова</a:t>
            </a:r>
            <a:r>
              <a:rPr lang="ru-RU" b="1" i="1" dirty="0" smtClean="0">
                <a:latin typeface="Times New Roman" pitchFamily="18" charset="0"/>
              </a:rPr>
              <a:t> </a:t>
            </a:r>
            <a:r>
              <a:rPr lang="ru-RU" b="1" i="1" dirty="0">
                <a:latin typeface="Times New Roman" pitchFamily="18" charset="0"/>
              </a:rPr>
              <a:t>Н</a:t>
            </a:r>
            <a:r>
              <a:rPr lang="ru-RU" b="1" i="1" dirty="0" smtClean="0">
                <a:latin typeface="Times New Roman" pitchFamily="18" charset="0"/>
              </a:rPr>
              <a:t>аталья Валерьевна</a:t>
            </a:r>
            <a:endParaRPr lang="ru-RU" b="1" i="1" dirty="0" smtClean="0">
              <a:latin typeface="Times New Roman" pitchFamily="18" charset="0"/>
            </a:endParaRPr>
          </a:p>
          <a:p>
            <a:pPr eaLnBrk="1" hangingPunct="1"/>
            <a:endParaRPr lang="en-US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28700" y="593725"/>
            <a:ext cx="10515600" cy="711200"/>
          </a:xfrm>
        </p:spPr>
        <p:txBody>
          <a:bodyPr anchor="t"/>
          <a:lstStyle/>
          <a:p>
            <a:pPr marL="342900" indent="-342900" algn="ctr" eaLnBrk="1" hangingPunct="1"/>
            <a:r>
              <a:rPr lang="ru-RU" sz="3600" b="1" i="1" smtClean="0">
                <a:latin typeface="Times New Roman" pitchFamily="18" charset="0"/>
              </a:rPr>
              <a:t>Понятие нейропсихологии</a:t>
            </a:r>
            <a:endParaRPr lang="ru-RU" sz="3600" i="1" smtClean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15362" name="Объект 2"/>
          <p:cNvSpPr>
            <a:spLocks noGrp="1"/>
          </p:cNvSpPr>
          <p:nvPr>
            <p:ph idx="4294967295"/>
          </p:nvPr>
        </p:nvSpPr>
        <p:spPr>
          <a:xfrm>
            <a:off x="1323975" y="1652588"/>
            <a:ext cx="10202863" cy="4467225"/>
          </a:xfrm>
        </p:spPr>
        <p:txBody>
          <a:bodyPr/>
          <a:lstStyle/>
          <a:p>
            <a:pPr algn="just" eaLnBrk="1" hangingPunct="1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ru-RU" i="1" smtClean="0">
                <a:latin typeface="Times New Roman" pitchFamily="18" charset="0"/>
              </a:rPr>
              <a:t> 		</a:t>
            </a:r>
            <a:r>
              <a:rPr lang="ru-RU" b="1" i="1" smtClean="0">
                <a:latin typeface="Times New Roman" pitchFamily="18" charset="0"/>
              </a:rPr>
              <a:t>Нейропсихология</a:t>
            </a:r>
            <a:r>
              <a:rPr lang="ru-RU" smtClean="0">
                <a:latin typeface="Times New Roman" pitchFamily="18" charset="0"/>
              </a:rPr>
              <a:t> – это наука о взаимодействии высших психических процессов с работой головного мозга и его отделов (левого и правого полушария).</a:t>
            </a:r>
          </a:p>
          <a:p>
            <a:pPr algn="just" eaLnBrk="1" hangingPunct="1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ru-RU" smtClean="0">
                <a:latin typeface="Times New Roman" pitchFamily="18" charset="0"/>
              </a:rPr>
              <a:t>		Иными словами, </a:t>
            </a:r>
            <a:r>
              <a:rPr lang="ru-RU" i="1" smtClean="0">
                <a:latin typeface="Times New Roman" pitchFamily="18" charset="0"/>
              </a:rPr>
              <a:t>нейропсихология детского возраста изучает развитие высших психических функций.</a:t>
            </a:r>
            <a:r>
              <a:rPr lang="ru-RU" smtClean="0">
                <a:latin typeface="Times New Roman" pitchFamily="18" charset="0"/>
              </a:rPr>
              <a:t> Для нейропсихологии характерен структурно функциональный подход к изучению психических процессов.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81075" y="460375"/>
            <a:ext cx="10515600" cy="711200"/>
          </a:xfrm>
        </p:spPr>
        <p:txBody>
          <a:bodyPr anchor="t"/>
          <a:lstStyle/>
          <a:p>
            <a:pPr marL="342900" indent="-342900" algn="ctr" eaLnBrk="1" hangingPunct="1"/>
            <a:r>
              <a:rPr lang="ru-RU" sz="3600" b="1" i="1" smtClean="0">
                <a:latin typeface="Times New Roman" pitchFamily="18" charset="0"/>
              </a:rPr>
              <a:t>Речь как высшая психическая функция</a:t>
            </a:r>
            <a:endParaRPr lang="ru-RU" sz="3600" i="1" smtClean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34819" name="Объект 2"/>
          <p:cNvSpPr>
            <a:spLocks noGrp="1"/>
          </p:cNvSpPr>
          <p:nvPr>
            <p:ph idx="4294967295"/>
          </p:nvPr>
        </p:nvSpPr>
        <p:spPr>
          <a:xfrm>
            <a:off x="1244600" y="1271588"/>
            <a:ext cx="9688513" cy="4467225"/>
          </a:xfrm>
        </p:spPr>
        <p:txBody>
          <a:bodyPr/>
          <a:lstStyle/>
          <a:p>
            <a:pPr algn="just" eaLnBrk="1" hangingPunct="1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ru-RU" i="1" smtClean="0">
                <a:latin typeface="Times New Roman" pitchFamily="18" charset="0"/>
              </a:rPr>
              <a:t> 		</a:t>
            </a:r>
            <a:r>
              <a:rPr lang="ru-RU" smtClean="0">
                <a:latin typeface="Times New Roman" pitchFamily="18" charset="0"/>
              </a:rPr>
              <a:t>Речь осуществляется при участии трех основных </a:t>
            </a:r>
            <a:r>
              <a:rPr lang="ru-RU" i="1" smtClean="0">
                <a:latin typeface="Times New Roman" pitchFamily="18" charset="0"/>
              </a:rPr>
              <a:t>блоков головного мозга:</a:t>
            </a:r>
          </a:p>
          <a:p>
            <a:pPr marL="742950" lvl="1" indent="-285750">
              <a:lnSpc>
                <a:spcPct val="120000"/>
              </a:lnSpc>
            </a:pPr>
            <a:r>
              <a:rPr lang="ru-RU" sz="2800" smtClean="0">
                <a:latin typeface="Times New Roman" pitchFamily="18" charset="0"/>
              </a:rPr>
              <a:t>энергетический блок (А);</a:t>
            </a:r>
          </a:p>
          <a:p>
            <a:pPr marL="742950" lvl="1" indent="-285750">
              <a:lnSpc>
                <a:spcPct val="120000"/>
              </a:lnSpc>
            </a:pPr>
            <a:r>
              <a:rPr lang="ru-RU" sz="2800" smtClean="0">
                <a:latin typeface="Times New Roman" pitchFamily="18" charset="0"/>
              </a:rPr>
              <a:t>блок приема, переработки и хранения информации (Б);</a:t>
            </a:r>
          </a:p>
          <a:p>
            <a:pPr marL="742950" lvl="1" indent="-285750">
              <a:lnSpc>
                <a:spcPct val="120000"/>
              </a:lnSpc>
            </a:pPr>
            <a:r>
              <a:rPr lang="ru-RU" sz="2800" smtClean="0">
                <a:latin typeface="Times New Roman" pitchFamily="18" charset="0"/>
              </a:rPr>
              <a:t>блок программирования, регуляции и контроля (В).</a:t>
            </a:r>
          </a:p>
        </p:txBody>
      </p:sp>
      <p:pic>
        <p:nvPicPr>
          <p:cNvPr id="34822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3038" y="4262438"/>
            <a:ext cx="7440612" cy="2257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444500"/>
            <a:ext cx="10947400" cy="711200"/>
          </a:xfrm>
        </p:spPr>
        <p:txBody>
          <a:bodyPr anchor="t"/>
          <a:lstStyle/>
          <a:p>
            <a:pPr marL="342900" indent="-342900" algn="ctr" eaLnBrk="1" hangingPunct="1">
              <a:lnSpc>
                <a:spcPct val="120000"/>
              </a:lnSpc>
            </a:pPr>
            <a:r>
              <a:rPr lang="ru-RU" sz="3600" b="1" i="1" smtClean="0">
                <a:latin typeface="Times New Roman" pitchFamily="18" charset="0"/>
              </a:rPr>
              <a:t>Развивающие упражнения учителя-логопеда</a:t>
            </a:r>
            <a:endParaRPr lang="ru-RU" sz="2800" b="1" i="1" smtClean="0">
              <a:latin typeface="Times New Roman" pitchFamily="18" charset="0"/>
            </a:endParaRPr>
          </a:p>
        </p:txBody>
      </p:sp>
      <p:sp>
        <p:nvSpPr>
          <p:cNvPr id="35843" name="Объект 2"/>
          <p:cNvSpPr>
            <a:spLocks noGrp="1"/>
          </p:cNvSpPr>
          <p:nvPr>
            <p:ph idx="4294967295"/>
          </p:nvPr>
        </p:nvSpPr>
        <p:spPr>
          <a:xfrm>
            <a:off x="1146175" y="1319213"/>
            <a:ext cx="10402888" cy="4467225"/>
          </a:xfrm>
        </p:spPr>
        <p:txBody>
          <a:bodyPr/>
          <a:lstStyle/>
          <a:p>
            <a:pPr algn="just" eaLnBrk="1" hangingPunct="1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ru-RU" i="1" smtClean="0">
                <a:latin typeface="Times New Roman" pitchFamily="18" charset="0"/>
              </a:rPr>
              <a:t> 		</a:t>
            </a:r>
            <a:r>
              <a:rPr lang="ru-RU" sz="2600" smtClean="0">
                <a:latin typeface="Times New Roman" pitchFamily="18" charset="0"/>
              </a:rPr>
              <a:t>Коррекционно-развивающие упражнения, применяемые в практике учителя-логопеда, можно разделить на </a:t>
            </a:r>
            <a:r>
              <a:rPr lang="ru-RU" sz="2600" i="1" smtClean="0">
                <a:latin typeface="Times New Roman" pitchFamily="18" charset="0"/>
              </a:rPr>
              <a:t>три основных блока.</a:t>
            </a:r>
          </a:p>
          <a:p>
            <a:pPr algn="just" eaLnBrk="1" hangingPunct="1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ru-RU" sz="2600" i="1" smtClean="0">
                <a:latin typeface="Times New Roman" pitchFamily="18" charset="0"/>
              </a:rPr>
              <a:t>		</a:t>
            </a:r>
            <a:r>
              <a:rPr lang="en-US" sz="2600" b="1" i="1" smtClean="0">
                <a:latin typeface="Times New Roman" pitchFamily="18" charset="0"/>
              </a:rPr>
              <a:t>I </a:t>
            </a:r>
            <a:r>
              <a:rPr lang="ru-RU" sz="2600" b="1" i="1" smtClean="0">
                <a:latin typeface="Times New Roman" pitchFamily="18" charset="0"/>
              </a:rPr>
              <a:t>блок</a:t>
            </a:r>
            <a:r>
              <a:rPr lang="ru-RU" sz="2600" i="1" smtClean="0">
                <a:latin typeface="Times New Roman" pitchFamily="18" charset="0"/>
              </a:rPr>
              <a:t>. </a:t>
            </a:r>
            <a:r>
              <a:rPr lang="ru-RU" sz="2600" smtClean="0">
                <a:latin typeface="Times New Roman" pitchFamily="18" charset="0"/>
              </a:rPr>
              <a:t>Упражнения, направленные на стабилизацию и активизацию энергетического потенциала организма.</a:t>
            </a:r>
          </a:p>
        </p:txBody>
      </p:sp>
      <p:pic>
        <p:nvPicPr>
          <p:cNvPr id="35846" name="Picture 6" descr="2993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3488" y="3773488"/>
            <a:ext cx="3384550" cy="2117725"/>
          </a:xfrm>
          <a:prstGeom prst="rect">
            <a:avLst/>
          </a:prstGeom>
          <a:noFill/>
        </p:spPr>
      </p:pic>
      <p:pic>
        <p:nvPicPr>
          <p:cNvPr id="35848" name="Picture 8" descr="uprazhneniya-dolgoletiya-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05675" y="3538538"/>
            <a:ext cx="2638425" cy="2665412"/>
          </a:xfrm>
          <a:prstGeom prst="rect">
            <a:avLst/>
          </a:prstGeom>
          <a:noFill/>
        </p:spPr>
      </p:pic>
      <p:sp>
        <p:nvSpPr>
          <p:cNvPr id="35849" name="Объект 2"/>
          <p:cNvSpPr>
            <a:spLocks/>
          </p:cNvSpPr>
          <p:nvPr/>
        </p:nvSpPr>
        <p:spPr bwMode="auto">
          <a:xfrm>
            <a:off x="1220788" y="5805488"/>
            <a:ext cx="5980112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algn="ctr">
              <a:lnSpc>
                <a:spcPct val="120000"/>
              </a:lnSpc>
              <a:buFont typeface="Arial" charset="0"/>
              <a:buNone/>
            </a:pPr>
            <a:r>
              <a:rPr lang="ru-RU" sz="2000" b="1" i="1">
                <a:latin typeface="Times New Roman" pitchFamily="18" charset="0"/>
              </a:rPr>
              <a:t>Упражнение</a:t>
            </a:r>
          </a:p>
          <a:p>
            <a:pPr marL="228600" indent="-228600" algn="ctr">
              <a:lnSpc>
                <a:spcPct val="120000"/>
              </a:lnSpc>
              <a:buFont typeface="Arial" charset="0"/>
              <a:buNone/>
            </a:pPr>
            <a:r>
              <a:rPr lang="ru-RU" sz="2000" b="1" i="1">
                <a:latin typeface="Times New Roman" pitchFamily="18" charset="0"/>
              </a:rPr>
              <a:t>«Обезьянка расчесывается»</a:t>
            </a:r>
            <a:endParaRPr lang="ru-RU" sz="2000" b="1">
              <a:latin typeface="Times New Roman" pitchFamily="18" charset="0"/>
            </a:endParaRPr>
          </a:p>
        </p:txBody>
      </p:sp>
      <p:sp>
        <p:nvSpPr>
          <p:cNvPr id="35850" name="Объект 2"/>
          <p:cNvSpPr>
            <a:spLocks/>
          </p:cNvSpPr>
          <p:nvPr/>
        </p:nvSpPr>
        <p:spPr bwMode="auto">
          <a:xfrm>
            <a:off x="6831013" y="6157913"/>
            <a:ext cx="3536950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algn="ctr">
              <a:lnSpc>
                <a:spcPct val="120000"/>
              </a:lnSpc>
              <a:buFont typeface="Arial" charset="0"/>
              <a:buNone/>
            </a:pPr>
            <a:r>
              <a:rPr lang="ru-RU" sz="2000" b="1" i="1">
                <a:latin typeface="Times New Roman" pitchFamily="18" charset="0"/>
              </a:rPr>
              <a:t>Упражнение «Ушки»</a:t>
            </a:r>
            <a:endParaRPr lang="ru-RU" sz="2000" b="1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444500"/>
            <a:ext cx="10947400" cy="711200"/>
          </a:xfrm>
        </p:spPr>
        <p:txBody>
          <a:bodyPr anchor="t"/>
          <a:lstStyle/>
          <a:p>
            <a:pPr marL="342900" indent="-342900" algn="ctr" eaLnBrk="1" hangingPunct="1">
              <a:lnSpc>
                <a:spcPct val="120000"/>
              </a:lnSpc>
            </a:pPr>
            <a:r>
              <a:rPr lang="ru-RU" sz="4000" b="1" i="1" smtClean="0">
                <a:latin typeface="Times New Roman" pitchFamily="18" charset="0"/>
              </a:rPr>
              <a:t>Развивающие упражнения учителя-логопеда</a:t>
            </a:r>
            <a:endParaRPr lang="ru-RU" sz="3200" b="1" i="1" smtClean="0">
              <a:latin typeface="Times New Roman" pitchFamily="18" charset="0"/>
            </a:endParaRPr>
          </a:p>
        </p:txBody>
      </p:sp>
      <p:sp>
        <p:nvSpPr>
          <p:cNvPr id="38915" name="Объект 2"/>
          <p:cNvSpPr>
            <a:spLocks noGrp="1"/>
          </p:cNvSpPr>
          <p:nvPr>
            <p:ph idx="4294967295"/>
          </p:nvPr>
        </p:nvSpPr>
        <p:spPr>
          <a:xfrm>
            <a:off x="1146175" y="1477963"/>
            <a:ext cx="10402888" cy="4467225"/>
          </a:xfrm>
        </p:spPr>
        <p:txBody>
          <a:bodyPr/>
          <a:lstStyle/>
          <a:p>
            <a:pPr algn="just" eaLnBrk="1" hangingPunct="1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ru-RU" i="1" smtClean="0">
                <a:latin typeface="Times New Roman" pitchFamily="18" charset="0"/>
              </a:rPr>
              <a:t> 		</a:t>
            </a:r>
            <a:r>
              <a:rPr lang="en-US" sz="2600" b="1" i="1" smtClean="0">
                <a:latin typeface="Times New Roman" pitchFamily="18" charset="0"/>
              </a:rPr>
              <a:t>II </a:t>
            </a:r>
            <a:r>
              <a:rPr lang="ru-RU" sz="2600" b="1" i="1" smtClean="0">
                <a:latin typeface="Times New Roman" pitchFamily="18" charset="0"/>
              </a:rPr>
              <a:t>блок</a:t>
            </a:r>
            <a:r>
              <a:rPr lang="ru-RU" sz="2600" i="1" smtClean="0">
                <a:latin typeface="Times New Roman" pitchFamily="18" charset="0"/>
              </a:rPr>
              <a:t>. </a:t>
            </a:r>
            <a:r>
              <a:rPr lang="ru-RU" sz="2600" smtClean="0">
                <a:latin typeface="Times New Roman" pitchFamily="18" charset="0"/>
              </a:rPr>
              <a:t>Упражнения, направленные  на формирование операционального обеспечения вербальных и невербальных психических процессов.</a:t>
            </a:r>
          </a:p>
        </p:txBody>
      </p:sp>
      <p:pic>
        <p:nvPicPr>
          <p:cNvPr id="38917" name="Рисунок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4963" y="3341688"/>
            <a:ext cx="9686925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8" name="Объект 2"/>
          <p:cNvSpPr>
            <a:spLocks/>
          </p:cNvSpPr>
          <p:nvPr/>
        </p:nvSpPr>
        <p:spPr bwMode="auto">
          <a:xfrm>
            <a:off x="3379788" y="4686300"/>
            <a:ext cx="5980112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algn="ctr">
              <a:lnSpc>
                <a:spcPct val="120000"/>
              </a:lnSpc>
              <a:buFont typeface="Arial" charset="0"/>
              <a:buNone/>
            </a:pPr>
            <a:r>
              <a:rPr lang="ru-RU" sz="2000" b="1" i="1">
                <a:latin typeface="Times New Roman" pitchFamily="18" charset="0"/>
              </a:rPr>
              <a:t>Упражнение «Хасты»</a:t>
            </a:r>
            <a:endParaRPr lang="ru-RU" sz="2000" b="1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444500"/>
            <a:ext cx="10947400" cy="711200"/>
          </a:xfrm>
        </p:spPr>
        <p:txBody>
          <a:bodyPr anchor="t"/>
          <a:lstStyle/>
          <a:p>
            <a:pPr marL="342900" indent="-342900" algn="ctr" eaLnBrk="1" hangingPunct="1">
              <a:lnSpc>
                <a:spcPct val="120000"/>
              </a:lnSpc>
            </a:pPr>
            <a:r>
              <a:rPr lang="ru-RU" sz="4000" b="1" i="1" smtClean="0">
                <a:latin typeface="Times New Roman" pitchFamily="18" charset="0"/>
              </a:rPr>
              <a:t>Развивающие упражнения учителя-логопеда</a:t>
            </a:r>
            <a:endParaRPr lang="ru-RU" sz="3200" b="1" i="1" smtClean="0">
              <a:latin typeface="Times New Roman" pitchFamily="18" charset="0"/>
            </a:endParaRPr>
          </a:p>
        </p:txBody>
      </p:sp>
      <p:sp>
        <p:nvSpPr>
          <p:cNvPr id="39941" name="Объект 2"/>
          <p:cNvSpPr>
            <a:spLocks/>
          </p:cNvSpPr>
          <p:nvPr/>
        </p:nvSpPr>
        <p:spPr bwMode="auto">
          <a:xfrm>
            <a:off x="7920038" y="1962150"/>
            <a:ext cx="3917950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algn="ctr">
              <a:lnSpc>
                <a:spcPct val="120000"/>
              </a:lnSpc>
              <a:buFont typeface="Arial" charset="0"/>
              <a:buNone/>
            </a:pPr>
            <a:r>
              <a:rPr lang="ru-RU" sz="2000" b="1" i="1">
                <a:latin typeface="Times New Roman" pitchFamily="18" charset="0"/>
              </a:rPr>
              <a:t>Упражнение</a:t>
            </a:r>
          </a:p>
          <a:p>
            <a:pPr marL="228600" indent="-228600" algn="ctr">
              <a:lnSpc>
                <a:spcPct val="120000"/>
              </a:lnSpc>
              <a:buFont typeface="Arial" charset="0"/>
              <a:buNone/>
            </a:pPr>
            <a:r>
              <a:rPr lang="ru-RU" sz="2000" b="1" i="1">
                <a:latin typeface="Times New Roman" pitchFamily="18" charset="0"/>
              </a:rPr>
              <a:t>«Загадочные рисунки»</a:t>
            </a:r>
            <a:endParaRPr lang="ru-RU" sz="2000" b="1">
              <a:latin typeface="Times New Roman" pitchFamily="18" charset="0"/>
            </a:endParaRPr>
          </a:p>
        </p:txBody>
      </p:sp>
      <p:sp>
        <p:nvSpPr>
          <p:cNvPr id="39942" name="Объект 2"/>
          <p:cNvSpPr>
            <a:spLocks/>
          </p:cNvSpPr>
          <p:nvPr/>
        </p:nvSpPr>
        <p:spPr bwMode="auto">
          <a:xfrm>
            <a:off x="1325563" y="4625975"/>
            <a:ext cx="5980112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algn="r">
              <a:lnSpc>
                <a:spcPct val="120000"/>
              </a:lnSpc>
              <a:buFont typeface="Arial" charset="0"/>
              <a:buNone/>
            </a:pPr>
            <a:r>
              <a:rPr lang="ru-RU" sz="2000" b="1" i="1">
                <a:latin typeface="Times New Roman" pitchFamily="18" charset="0"/>
              </a:rPr>
              <a:t>Упражнение «Телесные фигуры, буквы и цифры» </a:t>
            </a:r>
          </a:p>
        </p:txBody>
      </p:sp>
      <p:pic>
        <p:nvPicPr>
          <p:cNvPr id="39943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3988" y="1512888"/>
            <a:ext cx="6076950" cy="3025775"/>
          </a:xfrm>
          <a:prstGeom prst="rect">
            <a:avLst/>
          </a:prstGeom>
          <a:noFill/>
        </p:spPr>
      </p:pic>
      <p:pic>
        <p:nvPicPr>
          <p:cNvPr id="39947" name="Picture 11" descr="e59cd417d228f9f65ece7849d8d7423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7163" y="2840038"/>
            <a:ext cx="4089400" cy="3733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444500"/>
            <a:ext cx="10947400" cy="711200"/>
          </a:xfrm>
        </p:spPr>
        <p:txBody>
          <a:bodyPr anchor="t"/>
          <a:lstStyle/>
          <a:p>
            <a:pPr marL="342900" indent="-342900" algn="ctr" eaLnBrk="1" hangingPunct="1">
              <a:lnSpc>
                <a:spcPct val="120000"/>
              </a:lnSpc>
            </a:pPr>
            <a:r>
              <a:rPr lang="ru-RU" sz="4000" b="1" i="1" smtClean="0">
                <a:latin typeface="Times New Roman" pitchFamily="18" charset="0"/>
              </a:rPr>
              <a:t>Развивающие упражнения учителя-логопеда</a:t>
            </a:r>
            <a:endParaRPr lang="ru-RU" sz="3200" b="1" i="1" smtClean="0">
              <a:latin typeface="Times New Roman" pitchFamily="18" charset="0"/>
            </a:endParaRPr>
          </a:p>
        </p:txBody>
      </p:sp>
      <p:sp>
        <p:nvSpPr>
          <p:cNvPr id="36867" name="Объект 2"/>
          <p:cNvSpPr>
            <a:spLocks noGrp="1"/>
          </p:cNvSpPr>
          <p:nvPr>
            <p:ph idx="4294967295"/>
          </p:nvPr>
        </p:nvSpPr>
        <p:spPr>
          <a:xfrm>
            <a:off x="1146175" y="1477963"/>
            <a:ext cx="10402888" cy="4467225"/>
          </a:xfrm>
        </p:spPr>
        <p:txBody>
          <a:bodyPr/>
          <a:lstStyle/>
          <a:p>
            <a:pPr algn="just" eaLnBrk="1" hangingPunct="1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ru-RU" sz="2600" i="1" smtClean="0">
                <a:latin typeface="Times New Roman" pitchFamily="18" charset="0"/>
              </a:rPr>
              <a:t>		 </a:t>
            </a:r>
            <a:r>
              <a:rPr lang="en-US" sz="2600" b="1" i="1" smtClean="0">
                <a:latin typeface="Times New Roman" pitchFamily="18" charset="0"/>
              </a:rPr>
              <a:t>III </a:t>
            </a:r>
            <a:r>
              <a:rPr lang="ru-RU" sz="2600" b="1" i="1" smtClean="0">
                <a:latin typeface="Times New Roman" pitchFamily="18" charset="0"/>
              </a:rPr>
              <a:t>блок</a:t>
            </a:r>
            <a:r>
              <a:rPr lang="ru-RU" sz="2600" i="1" smtClean="0">
                <a:latin typeface="Times New Roman" pitchFamily="18" charset="0"/>
              </a:rPr>
              <a:t>. </a:t>
            </a:r>
            <a:r>
              <a:rPr lang="ru-RU" sz="2600" smtClean="0">
                <a:latin typeface="Times New Roman" pitchFamily="18" charset="0"/>
              </a:rPr>
              <a:t>Упражнения, направленные  на улучшение контроля и регуляции деятельности.</a:t>
            </a:r>
          </a:p>
        </p:txBody>
      </p:sp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87513" y="2947988"/>
            <a:ext cx="4627562" cy="2238375"/>
          </a:xfrm>
          <a:prstGeom prst="rect">
            <a:avLst/>
          </a:prstGeom>
          <a:noFill/>
        </p:spPr>
      </p:pic>
      <p:sp>
        <p:nvSpPr>
          <p:cNvPr id="36870" name="Объект 2"/>
          <p:cNvSpPr>
            <a:spLocks/>
          </p:cNvSpPr>
          <p:nvPr/>
        </p:nvSpPr>
        <p:spPr bwMode="auto">
          <a:xfrm>
            <a:off x="1436688" y="5149850"/>
            <a:ext cx="5099050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algn="ctr">
              <a:lnSpc>
                <a:spcPct val="120000"/>
              </a:lnSpc>
              <a:buFont typeface="Arial" charset="0"/>
              <a:buNone/>
            </a:pPr>
            <a:r>
              <a:rPr lang="ru-RU" sz="2000" b="1" i="1">
                <a:latin typeface="Times New Roman" pitchFamily="18" charset="0"/>
              </a:rPr>
              <a:t>Упражнение «Буквы заблудились» </a:t>
            </a:r>
          </a:p>
        </p:txBody>
      </p:sp>
      <p:sp>
        <p:nvSpPr>
          <p:cNvPr id="36871" name="Объект 2"/>
          <p:cNvSpPr>
            <a:spLocks/>
          </p:cNvSpPr>
          <p:nvPr/>
        </p:nvSpPr>
        <p:spPr bwMode="auto">
          <a:xfrm>
            <a:off x="6427788" y="5492750"/>
            <a:ext cx="5099050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algn="ctr">
              <a:lnSpc>
                <a:spcPct val="120000"/>
              </a:lnSpc>
              <a:buFont typeface="Arial" charset="0"/>
              <a:buNone/>
            </a:pPr>
            <a:r>
              <a:rPr lang="ru-RU" sz="2000" b="1" i="1">
                <a:latin typeface="Times New Roman" pitchFamily="18" charset="0"/>
              </a:rPr>
              <a:t>Упражнение «Древнерусское письмо» </a:t>
            </a:r>
          </a:p>
        </p:txBody>
      </p:sp>
      <p:sp>
        <p:nvSpPr>
          <p:cNvPr id="36872" name="Объект 2"/>
          <p:cNvSpPr>
            <a:spLocks/>
          </p:cNvSpPr>
          <p:nvPr/>
        </p:nvSpPr>
        <p:spPr bwMode="auto">
          <a:xfrm>
            <a:off x="6413500" y="2459038"/>
            <a:ext cx="5248275" cy="253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algn="ctr">
              <a:lnSpc>
                <a:spcPct val="120000"/>
              </a:lnSpc>
              <a:buFont typeface="Arial" charset="0"/>
              <a:buNone/>
            </a:pPr>
            <a:r>
              <a:rPr lang="ru-RU" sz="2400" b="1" i="1">
                <a:solidFill>
                  <a:srgbClr val="B3403B"/>
                </a:solidFill>
                <a:latin typeface="Times New Roman" pitchFamily="18" charset="0"/>
              </a:rPr>
              <a:t>Отважный Миша бежит от мыши</a:t>
            </a:r>
          </a:p>
          <a:p>
            <a:pPr marL="228600" indent="-228600" algn="ctr">
              <a:lnSpc>
                <a:spcPct val="120000"/>
              </a:lnSpc>
              <a:buFont typeface="Arial" charset="0"/>
              <a:buNone/>
            </a:pPr>
            <a:r>
              <a:rPr lang="ru-RU" sz="2000" i="1">
                <a:solidFill>
                  <a:srgbClr val="B3403B"/>
                </a:solidFill>
                <a:latin typeface="Times New Roman" pitchFamily="18" charset="0"/>
              </a:rPr>
              <a:t>Только согласные:</a:t>
            </a:r>
          </a:p>
          <a:p>
            <a:pPr marL="228600" indent="-228600" algn="ctr">
              <a:lnSpc>
                <a:spcPct val="120000"/>
              </a:lnSpc>
              <a:buFont typeface="Arial" charset="0"/>
              <a:buNone/>
            </a:pPr>
            <a:r>
              <a:rPr lang="ru-RU" sz="2400" b="1" i="1">
                <a:solidFill>
                  <a:srgbClr val="B3403B"/>
                </a:solidFill>
                <a:latin typeface="Times New Roman" pitchFamily="18" charset="0"/>
              </a:rPr>
              <a:t>…тв…жн…й М…ш…</a:t>
            </a:r>
          </a:p>
          <a:p>
            <a:pPr marL="228600" indent="-228600" algn="ctr">
              <a:lnSpc>
                <a:spcPct val="120000"/>
              </a:lnSpc>
              <a:buFont typeface="Arial" charset="0"/>
              <a:buNone/>
            </a:pPr>
            <a:r>
              <a:rPr lang="ru-RU" sz="2400" b="1" i="1">
                <a:solidFill>
                  <a:srgbClr val="B3403B"/>
                </a:solidFill>
                <a:latin typeface="Times New Roman" pitchFamily="18" charset="0"/>
              </a:rPr>
              <a:t>б…ж…т …т м…ш… </a:t>
            </a:r>
          </a:p>
          <a:p>
            <a:pPr marL="228600" indent="-228600" algn="ctr">
              <a:lnSpc>
                <a:spcPct val="120000"/>
              </a:lnSpc>
              <a:buFont typeface="Arial" charset="0"/>
              <a:buNone/>
            </a:pPr>
            <a:r>
              <a:rPr lang="ru-RU" sz="2000" i="1">
                <a:solidFill>
                  <a:srgbClr val="B3403B"/>
                </a:solidFill>
                <a:latin typeface="Times New Roman" pitchFamily="18" charset="0"/>
              </a:rPr>
              <a:t>Только гласные:</a:t>
            </a:r>
          </a:p>
          <a:p>
            <a:pPr marL="228600" indent="-228600" algn="ctr">
              <a:lnSpc>
                <a:spcPct val="120000"/>
              </a:lnSpc>
              <a:buFont typeface="Arial" charset="0"/>
              <a:buNone/>
            </a:pPr>
            <a:r>
              <a:rPr lang="ru-RU" sz="2400">
                <a:solidFill>
                  <a:srgbClr val="B3403B"/>
                </a:solidFill>
                <a:latin typeface="Calibri" pitchFamily="34" charset="0"/>
              </a:rPr>
              <a:t> </a:t>
            </a:r>
            <a:r>
              <a:rPr lang="ru-RU" sz="2400" b="1" i="1">
                <a:solidFill>
                  <a:srgbClr val="B3403B"/>
                </a:solidFill>
                <a:latin typeface="Times New Roman" pitchFamily="18" charset="0"/>
              </a:rPr>
              <a:t>о… …а… …ый …и…а</a:t>
            </a:r>
          </a:p>
          <a:p>
            <a:pPr marL="228600" indent="-228600" algn="ctr">
              <a:lnSpc>
                <a:spcPct val="120000"/>
              </a:lnSpc>
              <a:buFont typeface="Arial" charset="0"/>
              <a:buNone/>
            </a:pPr>
            <a:r>
              <a:rPr lang="ru-RU" sz="2400" b="1" i="1">
                <a:solidFill>
                  <a:srgbClr val="B3403B"/>
                </a:solidFill>
                <a:latin typeface="Times New Roman" pitchFamily="18" charset="0"/>
              </a:rPr>
              <a:t>…е…и… о… …ы…и</a:t>
            </a:r>
            <a:r>
              <a:rPr lang="ru-RU" sz="2400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444500"/>
            <a:ext cx="10947400" cy="711200"/>
          </a:xfrm>
        </p:spPr>
        <p:txBody>
          <a:bodyPr anchor="t"/>
          <a:lstStyle/>
          <a:p>
            <a:pPr marL="342900" indent="-342900" algn="ctr" eaLnBrk="1" hangingPunct="1">
              <a:lnSpc>
                <a:spcPct val="120000"/>
              </a:lnSpc>
            </a:pPr>
            <a:r>
              <a:rPr lang="ru-RU" sz="3800" b="1" i="1" smtClean="0">
                <a:latin typeface="Times New Roman" pitchFamily="18" charset="0"/>
              </a:rPr>
              <a:t>Развивающие упражнения учителя-дефектолога</a:t>
            </a:r>
          </a:p>
        </p:txBody>
      </p:sp>
      <p:sp>
        <p:nvSpPr>
          <p:cNvPr id="40963" name="Объект 2"/>
          <p:cNvSpPr>
            <a:spLocks noGrp="1"/>
          </p:cNvSpPr>
          <p:nvPr>
            <p:ph idx="4294967295"/>
          </p:nvPr>
        </p:nvSpPr>
        <p:spPr>
          <a:xfrm>
            <a:off x="1146175" y="1477963"/>
            <a:ext cx="10402888" cy="4467225"/>
          </a:xfrm>
        </p:spPr>
        <p:txBody>
          <a:bodyPr/>
          <a:lstStyle/>
          <a:p>
            <a:pPr algn="just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ru-RU" sz="2600" smtClean="0"/>
              <a:t>		</a:t>
            </a:r>
            <a:r>
              <a:rPr lang="ru-RU" sz="2600" smtClean="0">
                <a:latin typeface="Times New Roman" pitchFamily="18" charset="0"/>
              </a:rPr>
              <a:t>Нейрокоррекционный блок, которым может воспользоваться учитель-дефектолог</a:t>
            </a:r>
            <a:r>
              <a:rPr lang="ru-RU" sz="2600" i="1" smtClean="0">
                <a:latin typeface="Times New Roman" pitchFamily="18" charset="0"/>
              </a:rPr>
              <a:t> </a:t>
            </a:r>
            <a:r>
              <a:rPr lang="ru-RU" sz="2600" smtClean="0">
                <a:latin typeface="Times New Roman" pitchFamily="18" charset="0"/>
              </a:rPr>
              <a:t>на своих занятиях, включает в себя </a:t>
            </a:r>
            <a:r>
              <a:rPr lang="ru-RU" sz="2600" i="1" smtClean="0">
                <a:latin typeface="Times New Roman" pitchFamily="18" charset="0"/>
              </a:rPr>
              <a:t>шесть элементов: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ru-RU" sz="2600" smtClean="0">
                <a:latin typeface="Times New Roman" pitchFamily="18" charset="0"/>
              </a:rPr>
              <a:t>		1.</a:t>
            </a:r>
            <a:r>
              <a:rPr lang="ru-RU" sz="2600" b="1" smtClean="0">
                <a:latin typeface="Times New Roman" pitchFamily="18" charset="0"/>
              </a:rPr>
              <a:t> </a:t>
            </a:r>
            <a:r>
              <a:rPr lang="ru-RU" sz="2600" b="1" i="1" smtClean="0">
                <a:latin typeface="Times New Roman" pitchFamily="18" charset="0"/>
              </a:rPr>
              <a:t>Растяжки</a:t>
            </a:r>
            <a:r>
              <a:rPr lang="ru-RU" sz="2600" i="1" smtClean="0">
                <a:latin typeface="Times New Roman" pitchFamily="18" charset="0"/>
              </a:rPr>
              <a:t> </a:t>
            </a:r>
            <a:r>
              <a:rPr lang="ru-RU" sz="2600" smtClean="0">
                <a:latin typeface="Times New Roman" pitchFamily="18" charset="0"/>
              </a:rPr>
              <a:t>— метод нормализации гипотонуса (снижение мышечной силы) и гипертонуса (перенапряжение) мышц.</a:t>
            </a:r>
            <a:r>
              <a:rPr lang="ru-RU" smtClean="0"/>
              <a:t> </a:t>
            </a:r>
          </a:p>
        </p:txBody>
      </p:sp>
      <p:pic>
        <p:nvPicPr>
          <p:cNvPr id="40969" name="Picture 9" descr="ris-109-untitl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06675" y="4256088"/>
            <a:ext cx="3143250" cy="2200275"/>
          </a:xfrm>
          <a:prstGeom prst="rect">
            <a:avLst/>
          </a:prstGeom>
          <a:noFill/>
        </p:spPr>
      </p:pic>
      <p:pic>
        <p:nvPicPr>
          <p:cNvPr id="40970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35788" y="4268788"/>
            <a:ext cx="3106737" cy="21066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444500"/>
            <a:ext cx="10947400" cy="711200"/>
          </a:xfrm>
        </p:spPr>
        <p:txBody>
          <a:bodyPr anchor="t"/>
          <a:lstStyle/>
          <a:p>
            <a:pPr marL="342900" indent="-342900" algn="ctr" eaLnBrk="1" hangingPunct="1">
              <a:lnSpc>
                <a:spcPct val="120000"/>
              </a:lnSpc>
            </a:pPr>
            <a:r>
              <a:rPr lang="ru-RU" sz="3800" b="1" i="1" smtClean="0">
                <a:latin typeface="Times New Roman" pitchFamily="18" charset="0"/>
              </a:rPr>
              <a:t>Развивающие упражнения учителя-дефектолога</a:t>
            </a:r>
          </a:p>
        </p:txBody>
      </p:sp>
      <p:sp>
        <p:nvSpPr>
          <p:cNvPr id="41987" name="Объект 2"/>
          <p:cNvSpPr>
            <a:spLocks noGrp="1"/>
          </p:cNvSpPr>
          <p:nvPr>
            <p:ph idx="4294967295"/>
          </p:nvPr>
        </p:nvSpPr>
        <p:spPr>
          <a:xfrm>
            <a:off x="1146175" y="1477963"/>
            <a:ext cx="10402888" cy="4467225"/>
          </a:xfrm>
        </p:spPr>
        <p:txBody>
          <a:bodyPr/>
          <a:lstStyle/>
          <a:p>
            <a:pPr algn="just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ru-RU" sz="2600" smtClean="0">
                <a:latin typeface="Times New Roman" pitchFamily="18" charset="0"/>
              </a:rPr>
              <a:t>		2.</a:t>
            </a:r>
            <a:r>
              <a:rPr lang="ru-RU" sz="2600" b="1" smtClean="0">
                <a:latin typeface="Times New Roman" pitchFamily="18" charset="0"/>
              </a:rPr>
              <a:t> </a:t>
            </a:r>
            <a:r>
              <a:rPr lang="ru-RU" sz="2600" b="1" i="1" smtClean="0">
                <a:latin typeface="Times New Roman" pitchFamily="18" charset="0"/>
              </a:rPr>
              <a:t>Дыхательные упражнения</a:t>
            </a:r>
            <a:r>
              <a:rPr lang="ru-RU" sz="2600" i="1" smtClean="0">
                <a:latin typeface="Times New Roman" pitchFamily="18" charset="0"/>
              </a:rPr>
              <a:t>,</a:t>
            </a:r>
            <a:r>
              <a:rPr lang="ru-RU" sz="2600" smtClean="0">
                <a:latin typeface="Times New Roman" pitchFamily="18" charset="0"/>
              </a:rPr>
              <a:t> улучшающие ритмическую работу организма и способствующие развитию самоконтроля. </a:t>
            </a:r>
          </a:p>
        </p:txBody>
      </p:sp>
      <p:pic>
        <p:nvPicPr>
          <p:cNvPr id="4199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31213" y="2863850"/>
            <a:ext cx="2763837" cy="2976563"/>
          </a:xfrm>
          <a:prstGeom prst="rect">
            <a:avLst/>
          </a:prstGeom>
          <a:noFill/>
        </p:spPr>
      </p:pic>
      <p:pic>
        <p:nvPicPr>
          <p:cNvPr id="41992" name="Picture 8" descr="i_03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22425" y="3044825"/>
            <a:ext cx="6430963" cy="2695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444500"/>
            <a:ext cx="10947400" cy="711200"/>
          </a:xfrm>
        </p:spPr>
        <p:txBody>
          <a:bodyPr anchor="t"/>
          <a:lstStyle/>
          <a:p>
            <a:pPr marL="342900" indent="-342900" algn="ctr" eaLnBrk="1" hangingPunct="1">
              <a:lnSpc>
                <a:spcPct val="120000"/>
              </a:lnSpc>
            </a:pPr>
            <a:r>
              <a:rPr lang="ru-RU" sz="3800" b="1" i="1" smtClean="0">
                <a:latin typeface="Times New Roman" pitchFamily="18" charset="0"/>
              </a:rPr>
              <a:t>Развивающие упражнения учителя-дефектолога</a:t>
            </a:r>
          </a:p>
        </p:txBody>
      </p:sp>
      <p:sp>
        <p:nvSpPr>
          <p:cNvPr id="43011" name="Объект 2"/>
          <p:cNvSpPr>
            <a:spLocks noGrp="1"/>
          </p:cNvSpPr>
          <p:nvPr>
            <p:ph idx="4294967295"/>
          </p:nvPr>
        </p:nvSpPr>
        <p:spPr>
          <a:xfrm>
            <a:off x="1146175" y="1795463"/>
            <a:ext cx="7162800" cy="4832350"/>
          </a:xfrm>
        </p:spPr>
        <p:txBody>
          <a:bodyPr/>
          <a:lstStyle/>
          <a:p>
            <a:pPr algn="just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ru-RU" sz="2600" smtClean="0">
                <a:latin typeface="Times New Roman" pitchFamily="18" charset="0"/>
              </a:rPr>
              <a:t>		3.</a:t>
            </a:r>
            <a:r>
              <a:rPr lang="ru-RU" sz="2600" b="1" smtClean="0">
                <a:latin typeface="Times New Roman" pitchFamily="18" charset="0"/>
              </a:rPr>
              <a:t> </a:t>
            </a:r>
            <a:r>
              <a:rPr lang="ru-RU" sz="2600" b="1" i="1" smtClean="0">
                <a:latin typeface="Times New Roman" pitchFamily="18" charset="0"/>
              </a:rPr>
              <a:t>Глазодвигательные упражнения</a:t>
            </a:r>
            <a:r>
              <a:rPr lang="ru-RU" sz="2600" smtClean="0">
                <a:latin typeface="Times New Roman" pitchFamily="18" charset="0"/>
              </a:rPr>
              <a:t>, улучшающие межполушарные взаимодействия корковых и подкорковых структур головного мозга:</a:t>
            </a:r>
          </a:p>
          <a:p>
            <a:pPr marL="742950" lvl="1" indent="-285750" algn="just">
              <a:lnSpc>
                <a:spcPct val="120000"/>
              </a:lnSpc>
              <a:spcBef>
                <a:spcPct val="0"/>
              </a:spcBef>
            </a:pPr>
            <a:r>
              <a:rPr lang="ru-RU" i="1" smtClean="0">
                <a:latin typeface="Times New Roman" pitchFamily="18" charset="0"/>
              </a:rPr>
              <a:t>горизонтальные движения глаз вправо-влево;</a:t>
            </a:r>
          </a:p>
          <a:p>
            <a:pPr marL="742950" lvl="1" indent="-285750" algn="just">
              <a:lnSpc>
                <a:spcPct val="120000"/>
              </a:lnSpc>
              <a:spcBef>
                <a:spcPct val="0"/>
              </a:spcBef>
            </a:pPr>
            <a:r>
              <a:rPr lang="ru-RU" i="1" smtClean="0">
                <a:latin typeface="Times New Roman" pitchFamily="18" charset="0"/>
              </a:rPr>
              <a:t>вертикальные движения глаз вверх-вниз;</a:t>
            </a:r>
          </a:p>
          <a:p>
            <a:pPr marL="742950" lvl="1" indent="-285750" algn="just">
              <a:lnSpc>
                <a:spcPct val="120000"/>
              </a:lnSpc>
              <a:spcBef>
                <a:spcPct val="0"/>
              </a:spcBef>
            </a:pPr>
            <a:r>
              <a:rPr lang="ru-RU" i="1" smtClean="0">
                <a:latin typeface="Times New Roman" pitchFamily="18" charset="0"/>
              </a:rPr>
              <a:t>круговые движения глазами;</a:t>
            </a:r>
          </a:p>
          <a:p>
            <a:pPr marL="742950" lvl="1" indent="-285750" algn="just">
              <a:lnSpc>
                <a:spcPct val="120000"/>
              </a:lnSpc>
              <a:spcBef>
                <a:spcPct val="0"/>
              </a:spcBef>
            </a:pPr>
            <a:r>
              <a:rPr lang="ru-RU" i="1" smtClean="0">
                <a:latin typeface="Times New Roman" pitchFamily="18" charset="0"/>
              </a:rPr>
              <a:t>частое моргание и т.п.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ru-RU" sz="2600" smtClean="0">
                <a:latin typeface="Times New Roman" pitchFamily="18" charset="0"/>
              </a:rPr>
              <a:t> </a:t>
            </a:r>
          </a:p>
        </p:txBody>
      </p:sp>
      <p:pic>
        <p:nvPicPr>
          <p:cNvPr id="4301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64625" y="1712913"/>
            <a:ext cx="1876425" cy="4295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444500"/>
            <a:ext cx="10947400" cy="711200"/>
          </a:xfrm>
        </p:spPr>
        <p:txBody>
          <a:bodyPr anchor="t"/>
          <a:lstStyle/>
          <a:p>
            <a:pPr marL="342900" indent="-342900" algn="ctr" eaLnBrk="1" hangingPunct="1">
              <a:lnSpc>
                <a:spcPct val="120000"/>
              </a:lnSpc>
            </a:pPr>
            <a:r>
              <a:rPr lang="ru-RU" sz="3800" b="1" i="1" smtClean="0">
                <a:latin typeface="Times New Roman" pitchFamily="18" charset="0"/>
              </a:rPr>
              <a:t>Развивающие упражнения учителя-дефектолога</a:t>
            </a:r>
          </a:p>
        </p:txBody>
      </p:sp>
      <p:sp>
        <p:nvSpPr>
          <p:cNvPr id="44035" name="Объект 2"/>
          <p:cNvSpPr>
            <a:spLocks noGrp="1"/>
          </p:cNvSpPr>
          <p:nvPr>
            <p:ph idx="4294967295"/>
          </p:nvPr>
        </p:nvSpPr>
        <p:spPr>
          <a:xfrm>
            <a:off x="1146175" y="1477963"/>
            <a:ext cx="10402888" cy="4467225"/>
          </a:xfrm>
        </p:spPr>
        <p:txBody>
          <a:bodyPr/>
          <a:lstStyle/>
          <a:p>
            <a:pPr algn="just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ru-RU" sz="2600" smtClean="0">
                <a:latin typeface="Times New Roman" pitchFamily="18" charset="0"/>
              </a:rPr>
              <a:t>		4.</a:t>
            </a:r>
            <a:r>
              <a:rPr lang="ru-RU" sz="2600" b="1" smtClean="0">
                <a:latin typeface="Times New Roman" pitchFamily="18" charset="0"/>
              </a:rPr>
              <a:t> </a:t>
            </a:r>
            <a:r>
              <a:rPr lang="ru-RU" sz="2600" b="1" i="1" smtClean="0">
                <a:latin typeface="Times New Roman" pitchFamily="18" charset="0"/>
              </a:rPr>
              <a:t>Упражнения для мышц гортани и языка</a:t>
            </a:r>
            <a:r>
              <a:rPr lang="ru-RU" sz="2600" smtClean="0">
                <a:latin typeface="Times New Roman" pitchFamily="18" charset="0"/>
              </a:rPr>
              <a:t> приводят к активизации определенных долей головного мозга, отвечающие за формирование речи. </a:t>
            </a:r>
          </a:p>
        </p:txBody>
      </p:sp>
      <p:pic>
        <p:nvPicPr>
          <p:cNvPr id="4403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43863" y="3087688"/>
            <a:ext cx="2382837" cy="3175000"/>
          </a:xfrm>
          <a:prstGeom prst="rect">
            <a:avLst/>
          </a:prstGeom>
          <a:noFill/>
        </p:spPr>
      </p:pic>
      <p:sp>
        <p:nvSpPr>
          <p:cNvPr id="44039" name="Объект 2"/>
          <p:cNvSpPr>
            <a:spLocks/>
          </p:cNvSpPr>
          <p:nvPr/>
        </p:nvSpPr>
        <p:spPr bwMode="auto">
          <a:xfrm>
            <a:off x="2511425" y="3121025"/>
            <a:ext cx="4884738" cy="312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3400" indent="-533400" algn="just" eaLnBrk="0" hangingPunct="0">
              <a:lnSpc>
                <a:spcPct val="120000"/>
              </a:lnSpc>
              <a:buFont typeface="Arial" charset="0"/>
              <a:buNone/>
            </a:pPr>
            <a:r>
              <a:rPr lang="ru-RU" sz="2400">
                <a:latin typeface="Times New Roman" pitchFamily="18" charset="0"/>
              </a:rPr>
              <a:t>Например, </a:t>
            </a:r>
            <a:r>
              <a:rPr lang="ru-RU" sz="2400" b="1" i="1">
                <a:latin typeface="Times New Roman" pitchFamily="18" charset="0"/>
              </a:rPr>
              <a:t>упражнение «Змейка»</a:t>
            </a:r>
            <a:r>
              <a:rPr lang="ru-RU" sz="2400" i="1">
                <a:latin typeface="Times New Roman" pitchFamily="18" charset="0"/>
              </a:rPr>
              <a:t>:</a:t>
            </a:r>
          </a:p>
          <a:p>
            <a:pPr marL="533400" indent="-533400" algn="just" eaLnBrk="0" hangingPunct="0">
              <a:lnSpc>
                <a:spcPct val="120000"/>
              </a:lnSpc>
              <a:buFont typeface="Arial" charset="0"/>
              <a:buAutoNum type="arabicPeriod"/>
            </a:pPr>
            <a:r>
              <a:rPr lang="ru-RU" sz="2400" i="1">
                <a:latin typeface="Times New Roman" pitchFamily="18" charset="0"/>
              </a:rPr>
              <a:t>Рот широко открыть.</a:t>
            </a:r>
          </a:p>
          <a:p>
            <a:pPr marL="533400" indent="-533400" algn="just" eaLnBrk="0" hangingPunct="0">
              <a:lnSpc>
                <a:spcPct val="120000"/>
              </a:lnSpc>
              <a:buFont typeface="Arial" charset="0"/>
              <a:buAutoNum type="arabicPeriod"/>
            </a:pPr>
            <a:r>
              <a:rPr lang="ru-RU" sz="2400" i="1">
                <a:latin typeface="Times New Roman" pitchFamily="18" charset="0"/>
              </a:rPr>
              <a:t>Язык сильно высунуть вперед, напрячь, сделать узким.</a:t>
            </a:r>
          </a:p>
          <a:p>
            <a:pPr marL="533400" indent="-533400" algn="just" eaLnBrk="0" hangingPunct="0">
              <a:lnSpc>
                <a:spcPct val="120000"/>
              </a:lnSpc>
              <a:buFont typeface="Arial" charset="0"/>
              <a:buAutoNum type="arabicPeriod"/>
            </a:pPr>
            <a:r>
              <a:rPr lang="ru-RU" sz="2400" i="1">
                <a:latin typeface="Times New Roman" pitchFamily="18" charset="0"/>
              </a:rPr>
              <a:t>Узкий язык максимально выдвигать вперед и убирать в глубь рта.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444500"/>
            <a:ext cx="10947400" cy="711200"/>
          </a:xfrm>
        </p:spPr>
        <p:txBody>
          <a:bodyPr anchor="t"/>
          <a:lstStyle/>
          <a:p>
            <a:pPr marL="342900" indent="-342900" algn="ctr" eaLnBrk="1" hangingPunct="1">
              <a:lnSpc>
                <a:spcPct val="120000"/>
              </a:lnSpc>
            </a:pPr>
            <a:r>
              <a:rPr lang="ru-RU" sz="3800" b="1" i="1" smtClean="0">
                <a:latin typeface="Times New Roman" pitchFamily="18" charset="0"/>
              </a:rPr>
              <a:t>Развивающие упражнения учителя-дефектолога</a:t>
            </a:r>
          </a:p>
        </p:txBody>
      </p:sp>
      <p:sp>
        <p:nvSpPr>
          <p:cNvPr id="45059" name="Объект 2"/>
          <p:cNvSpPr>
            <a:spLocks noGrp="1"/>
          </p:cNvSpPr>
          <p:nvPr>
            <p:ph idx="4294967295"/>
          </p:nvPr>
        </p:nvSpPr>
        <p:spPr>
          <a:xfrm>
            <a:off x="1146175" y="1477963"/>
            <a:ext cx="10402888" cy="4467225"/>
          </a:xfrm>
        </p:spPr>
        <p:txBody>
          <a:bodyPr/>
          <a:lstStyle/>
          <a:p>
            <a:pPr algn="just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ru-RU" sz="2600" smtClean="0">
                <a:latin typeface="Times New Roman" pitchFamily="18" charset="0"/>
              </a:rPr>
              <a:t>		5.</a:t>
            </a:r>
            <a:r>
              <a:rPr lang="ru-RU" sz="2600" b="1" smtClean="0">
                <a:latin typeface="Times New Roman" pitchFamily="18" charset="0"/>
              </a:rPr>
              <a:t> </a:t>
            </a:r>
            <a:r>
              <a:rPr lang="ru-RU" sz="2600" b="1" i="1" smtClean="0">
                <a:latin typeface="Times New Roman" pitchFamily="18" charset="0"/>
              </a:rPr>
              <a:t>Перекрестные телесные движения</a:t>
            </a:r>
            <a:r>
              <a:rPr lang="ru-RU" sz="2600" smtClean="0">
                <a:latin typeface="Times New Roman" pitchFamily="18" charset="0"/>
              </a:rPr>
              <a:t> — это кинезиологические упражнения. С их помощью развиваются равновесие, подвижность, сила, пластичность нервной системы. </a:t>
            </a:r>
          </a:p>
        </p:txBody>
      </p:sp>
      <p:pic>
        <p:nvPicPr>
          <p:cNvPr id="45064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57450" y="3236913"/>
            <a:ext cx="2906713" cy="2933700"/>
          </a:xfrm>
          <a:prstGeom prst="rect">
            <a:avLst/>
          </a:prstGeom>
          <a:noFill/>
        </p:spPr>
      </p:pic>
      <p:pic>
        <p:nvPicPr>
          <p:cNvPr id="45065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99150" y="3530600"/>
            <a:ext cx="5276850" cy="2406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444500"/>
            <a:ext cx="10947400" cy="711200"/>
          </a:xfrm>
        </p:spPr>
        <p:txBody>
          <a:bodyPr anchor="t"/>
          <a:lstStyle/>
          <a:p>
            <a:pPr marL="342900" indent="-342900" algn="ctr" eaLnBrk="1" hangingPunct="1">
              <a:lnSpc>
                <a:spcPct val="120000"/>
              </a:lnSpc>
            </a:pPr>
            <a:r>
              <a:rPr lang="ru-RU" sz="3800" b="1" i="1" smtClean="0">
                <a:latin typeface="Times New Roman" pitchFamily="18" charset="0"/>
              </a:rPr>
              <a:t>Развивающие упражнения учителя-дефектолога</a:t>
            </a:r>
          </a:p>
        </p:txBody>
      </p:sp>
      <p:sp>
        <p:nvSpPr>
          <p:cNvPr id="46083" name="Объект 2"/>
          <p:cNvSpPr>
            <a:spLocks noGrp="1"/>
          </p:cNvSpPr>
          <p:nvPr>
            <p:ph idx="4294967295"/>
          </p:nvPr>
        </p:nvSpPr>
        <p:spPr>
          <a:xfrm>
            <a:off x="1146175" y="1477963"/>
            <a:ext cx="10402888" cy="4467225"/>
          </a:xfrm>
        </p:spPr>
        <p:txBody>
          <a:bodyPr/>
          <a:lstStyle/>
          <a:p>
            <a:pPr algn="just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ru-RU" sz="2600" smtClean="0">
                <a:latin typeface="Times New Roman" pitchFamily="18" charset="0"/>
              </a:rPr>
              <a:t>		6.</a:t>
            </a:r>
            <a:r>
              <a:rPr lang="ru-RU" sz="2600" b="1" smtClean="0">
                <a:latin typeface="Times New Roman" pitchFamily="18" charset="0"/>
              </a:rPr>
              <a:t> </a:t>
            </a:r>
            <a:r>
              <a:rPr lang="ru-RU" sz="2600" b="1" i="1" smtClean="0">
                <a:latin typeface="Times New Roman" pitchFamily="18" charset="0"/>
              </a:rPr>
              <a:t>Упражнения для развития мелкой моторики рук</a:t>
            </a:r>
            <a:r>
              <a:rPr lang="ru-RU" sz="2600" smtClean="0">
                <a:latin typeface="Times New Roman" pitchFamily="18" charset="0"/>
              </a:rPr>
              <a:t> обеспечивают активное развитие межполушарного взаимодействия, а также работают над снятием мышечных зажимов. </a:t>
            </a:r>
          </a:p>
        </p:txBody>
      </p:sp>
      <p:pic>
        <p:nvPicPr>
          <p:cNvPr id="46087" name="Picture 7" descr="hello_html_710dd14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813" y="3338513"/>
            <a:ext cx="4189412" cy="2919412"/>
          </a:xfrm>
          <a:prstGeom prst="rect">
            <a:avLst/>
          </a:prstGeom>
          <a:noFill/>
        </p:spPr>
      </p:pic>
      <p:sp>
        <p:nvSpPr>
          <p:cNvPr id="46088" name="Объект 2"/>
          <p:cNvSpPr>
            <a:spLocks/>
          </p:cNvSpPr>
          <p:nvPr/>
        </p:nvSpPr>
        <p:spPr bwMode="auto">
          <a:xfrm>
            <a:off x="6296025" y="3136900"/>
            <a:ext cx="5303838" cy="312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3400" indent="-533400" algn="just" eaLnBrk="0" hangingPunct="0">
              <a:lnSpc>
                <a:spcPct val="120000"/>
              </a:lnSpc>
              <a:buFont typeface="Arial" charset="0"/>
              <a:buNone/>
            </a:pPr>
            <a:r>
              <a:rPr lang="ru-RU" sz="2400">
                <a:latin typeface="Times New Roman" pitchFamily="18" charset="0"/>
              </a:rPr>
              <a:t>Например, </a:t>
            </a:r>
            <a:r>
              <a:rPr lang="ru-RU" sz="2400" b="1" i="1">
                <a:latin typeface="Times New Roman" pitchFamily="18" charset="0"/>
              </a:rPr>
              <a:t>Су-Джок терапия:</a:t>
            </a:r>
            <a:endParaRPr lang="ru-RU" sz="2400" i="1">
              <a:latin typeface="Times New Roman" pitchFamily="18" charset="0"/>
            </a:endParaRPr>
          </a:p>
          <a:p>
            <a:pPr marL="533400" indent="-533400" algn="just" eaLnBrk="0" hangingPunct="0">
              <a:lnSpc>
                <a:spcPct val="120000"/>
              </a:lnSpc>
              <a:buFont typeface="Arial" charset="0"/>
              <a:buAutoNum type="arabicPeriod"/>
            </a:pPr>
            <a:r>
              <a:rPr lang="ru-RU" sz="2400" i="1">
                <a:latin typeface="Times New Roman" pitchFamily="18" charset="0"/>
              </a:rPr>
              <a:t>Катание вверх-вниз, вправо-влево;</a:t>
            </a:r>
          </a:p>
          <a:p>
            <a:pPr marL="533400" indent="-533400" algn="just" eaLnBrk="0" hangingPunct="0">
              <a:lnSpc>
                <a:spcPct val="120000"/>
              </a:lnSpc>
              <a:buFont typeface="Arial" charset="0"/>
              <a:buAutoNum type="arabicPeriod"/>
            </a:pPr>
            <a:r>
              <a:rPr lang="ru-RU" sz="2400" i="1">
                <a:latin typeface="Times New Roman" pitchFamily="18" charset="0"/>
              </a:rPr>
              <a:t>Круговые движения рук;</a:t>
            </a:r>
          </a:p>
          <a:p>
            <a:pPr marL="533400" indent="-533400" algn="just" eaLnBrk="0" hangingPunct="0">
              <a:lnSpc>
                <a:spcPct val="120000"/>
              </a:lnSpc>
              <a:buFont typeface="Arial" charset="0"/>
              <a:buAutoNum type="arabicPeriod"/>
            </a:pPr>
            <a:r>
              <a:rPr lang="ru-RU" sz="2400" i="1">
                <a:latin typeface="Times New Roman" pitchFamily="18" charset="0"/>
              </a:rPr>
              <a:t>Перекладывание из одной руки в другую;</a:t>
            </a:r>
          </a:p>
          <a:p>
            <a:pPr marL="533400" indent="-533400" algn="just" eaLnBrk="0" hangingPunct="0">
              <a:lnSpc>
                <a:spcPct val="120000"/>
              </a:lnSpc>
              <a:buFont typeface="Arial" charset="0"/>
              <a:buAutoNum type="arabicPeriod"/>
            </a:pPr>
            <a:r>
              <a:rPr lang="ru-RU" sz="2400" i="1">
                <a:latin typeface="Times New Roman" pitchFamily="18" charset="0"/>
              </a:rPr>
              <a:t>Катание ладонью по твердой поверхности.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444500"/>
            <a:ext cx="10947400" cy="711200"/>
          </a:xfrm>
        </p:spPr>
        <p:txBody>
          <a:bodyPr anchor="t"/>
          <a:lstStyle/>
          <a:p>
            <a:pPr marL="342900" indent="-342900" algn="ctr" eaLnBrk="1" hangingPunct="1">
              <a:lnSpc>
                <a:spcPct val="120000"/>
              </a:lnSpc>
            </a:pPr>
            <a:r>
              <a:rPr lang="ru-RU" sz="3800" b="1" i="1" smtClean="0">
                <a:latin typeface="Times New Roman" pitchFamily="18" charset="0"/>
              </a:rPr>
              <a:t>Заключение</a:t>
            </a:r>
          </a:p>
        </p:txBody>
      </p:sp>
      <p:sp>
        <p:nvSpPr>
          <p:cNvPr id="48131" name="Объект 2"/>
          <p:cNvSpPr>
            <a:spLocks noGrp="1"/>
          </p:cNvSpPr>
          <p:nvPr>
            <p:ph idx="4294967295"/>
          </p:nvPr>
        </p:nvSpPr>
        <p:spPr>
          <a:xfrm>
            <a:off x="1146175" y="1477963"/>
            <a:ext cx="10402888" cy="4467225"/>
          </a:xfrm>
        </p:spPr>
        <p:txBody>
          <a:bodyPr/>
          <a:lstStyle/>
          <a:p>
            <a:pPr algn="just">
              <a:lnSpc>
                <a:spcPct val="130000"/>
              </a:lnSpc>
              <a:spcBef>
                <a:spcPct val="0"/>
              </a:spcBef>
              <a:buFont typeface="Arial" charset="0"/>
              <a:buNone/>
            </a:pPr>
            <a:r>
              <a:rPr lang="ru-RU" smtClean="0">
                <a:latin typeface="Times New Roman" pitchFamily="18" charset="0"/>
              </a:rPr>
              <a:t>		Таким образом, </a:t>
            </a:r>
            <a:r>
              <a:rPr lang="ru-RU" i="1" smtClean="0">
                <a:latin typeface="Times New Roman" pitchFamily="18" charset="0"/>
              </a:rPr>
              <a:t>использование нейропсихологических методов и приемов способствует преодолению и коррекции имеющихся у детей нарушений</a:t>
            </a:r>
            <a:r>
              <a:rPr lang="ru-RU" smtClean="0">
                <a:latin typeface="Times New Roman" pitchFamily="18" charset="0"/>
              </a:rPr>
              <a:t>: интеллектуальных, речевых, двигательных, поведенческих расстройств </a:t>
            </a:r>
            <a:r>
              <a:rPr lang="ru-RU" i="1" smtClean="0">
                <a:latin typeface="Times New Roman" pitchFamily="18" charset="0"/>
              </a:rPr>
              <a:t>и способствует созданию базы для успешного преодоления психоречевых нарушений.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420813" y="573088"/>
            <a:ext cx="10515600" cy="1325562"/>
          </a:xfrm>
        </p:spPr>
        <p:txBody>
          <a:bodyPr anchor="t"/>
          <a:lstStyle/>
          <a:p>
            <a:pPr algn="ctr" eaLnBrk="1" hangingPunct="1"/>
            <a:r>
              <a:rPr lang="ru-RU" sz="4800" b="1" i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Благодарю за внимание!</a:t>
            </a:r>
          </a:p>
        </p:txBody>
      </p:sp>
      <p:pic>
        <p:nvPicPr>
          <p:cNvPr id="32771" name="Picture 3" descr="AATXAJz59NXPvnYtsaVB3bqQeJ0tOjekjcTa6yv-jtLI=s900-c-k-c0x00ffffff-no-r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657350"/>
            <a:ext cx="4457700" cy="4457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3724</TotalTime>
  <Words>175</Words>
  <Application>Microsoft Office PowerPoint</Application>
  <PresentationFormat>Широкоэкранный</PresentationFormat>
  <Paragraphs>65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Консультация для педагогов: «Эффективные нейропсихологические приемы и методы в практике дефектолога и логопеда в работе с детьми с ОВЗ»</vt:lpstr>
      <vt:lpstr>Понятие нейропсихологии</vt:lpstr>
      <vt:lpstr>Речь как высшая психическая функция</vt:lpstr>
      <vt:lpstr>Развивающие упражнения учителя-логопеда</vt:lpstr>
      <vt:lpstr>Развивающие упражнения учителя-логопеда</vt:lpstr>
      <vt:lpstr>Развивающие упражнения учителя-логопеда</vt:lpstr>
      <vt:lpstr>Развивающие упражнения учителя-логопеда</vt:lpstr>
      <vt:lpstr>Развивающие упражнения учителя-дефектолога</vt:lpstr>
      <vt:lpstr>Развивающие упражнения учителя-дефектолога</vt:lpstr>
      <vt:lpstr>Развивающие упражнения учителя-дефектолога</vt:lpstr>
      <vt:lpstr>Развивающие упражнения учителя-дефектолога</vt:lpstr>
      <vt:lpstr>Развивающие упражнения учителя-дефектолога</vt:lpstr>
      <vt:lpstr>Развивающие упражнения учителя-дефектолога</vt:lpstr>
      <vt:lpstr>Заключение</vt:lpstr>
      <vt:lpstr>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admin</cp:lastModifiedBy>
  <cp:revision>148</cp:revision>
  <dcterms:created xsi:type="dcterms:W3CDTF">2020-10-04T10:38:21Z</dcterms:created>
  <dcterms:modified xsi:type="dcterms:W3CDTF">2026-11-02T12:43:34Z</dcterms:modified>
</cp:coreProperties>
</file>